
<file path=[Content_Types].xml><?xml version="1.0" encoding="utf-8"?>
<Types xmlns="http://schemas.openxmlformats.org/package/2006/content-types">
  <Default Extension="png" ContentType="image/png"/>
  <Default Extension="xls" ContentType="application/vnd.ms-exce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notesSlides/notesSlide25.xml" ContentType="application/vnd.openxmlformats-officedocument.presentationml.notesSlide+xml"/>
  <Override PartName="/ppt/charts/chart4.xml" ContentType="application/vnd.openxmlformats-officedocument.drawingml.chart+xml"/>
  <Override PartName="/ppt/notesSlides/notesSlide26.xml" ContentType="application/vnd.openxmlformats-officedocument.presentationml.notesSlide+xml"/>
  <Override PartName="/ppt/charts/chart5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4"/>
  </p:sldMasterIdLst>
  <p:notesMasterIdLst>
    <p:notesMasterId r:id="rId33"/>
  </p:notesMasterIdLst>
  <p:handoutMasterIdLst>
    <p:handoutMasterId r:id="rId34"/>
  </p:handoutMasterIdLst>
  <p:sldIdLst>
    <p:sldId id="531" r:id="rId5"/>
    <p:sldId id="532" r:id="rId6"/>
    <p:sldId id="533" r:id="rId7"/>
    <p:sldId id="534" r:id="rId8"/>
    <p:sldId id="535" r:id="rId9"/>
    <p:sldId id="540" r:id="rId10"/>
    <p:sldId id="541" r:id="rId11"/>
    <p:sldId id="542" r:id="rId12"/>
    <p:sldId id="536" r:id="rId13"/>
    <p:sldId id="544" r:id="rId14"/>
    <p:sldId id="545" r:id="rId15"/>
    <p:sldId id="546" r:id="rId16"/>
    <p:sldId id="543" r:id="rId17"/>
    <p:sldId id="538" r:id="rId18"/>
    <p:sldId id="555" r:id="rId19"/>
    <p:sldId id="556" r:id="rId20"/>
    <p:sldId id="547" r:id="rId21"/>
    <p:sldId id="548" r:id="rId22"/>
    <p:sldId id="549" r:id="rId23"/>
    <p:sldId id="550" r:id="rId24"/>
    <p:sldId id="551" r:id="rId25"/>
    <p:sldId id="552" r:id="rId26"/>
    <p:sldId id="554" r:id="rId27"/>
    <p:sldId id="553" r:id="rId28"/>
    <p:sldId id="557" r:id="rId29"/>
    <p:sldId id="558" r:id="rId30"/>
    <p:sldId id="559" r:id="rId31"/>
    <p:sldId id="560" r:id="rId32"/>
  </p:sldIdLst>
  <p:sldSz cx="9144000" cy="5143500" type="screen16x9"/>
  <p:notesSz cx="6954838" cy="92408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0" userDrawn="1">
          <p15:clr>
            <a:srgbClr val="A4A3A4"/>
          </p15:clr>
        </p15:guide>
        <p15:guide id="2" orient="horz" pos="876" userDrawn="1">
          <p15:clr>
            <a:srgbClr val="A4A3A4"/>
          </p15:clr>
        </p15:guide>
        <p15:guide id="3" pos="576">
          <p15:clr>
            <a:srgbClr val="A4A3A4"/>
          </p15:clr>
        </p15:guide>
        <p15:guide id="4" pos="5184">
          <p15:clr>
            <a:srgbClr val="A4A3A4"/>
          </p15:clr>
        </p15:guide>
        <p15:guide id="5" pos="14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2F6D"/>
    <a:srgbClr val="006699"/>
    <a:srgbClr val="3465E7"/>
    <a:srgbClr val="1A69B9"/>
    <a:srgbClr val="33CC33"/>
    <a:srgbClr val="000001"/>
    <a:srgbClr val="0000FF"/>
    <a:srgbClr val="9933FF"/>
    <a:srgbClr val="1A1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158" d="100"/>
          <a:sy n="158" d="100"/>
        </p:scale>
        <p:origin x="240" y="84"/>
      </p:cViewPr>
      <p:guideLst>
        <p:guide orient="horz" pos="2580"/>
        <p:guide orient="horz" pos="876"/>
        <p:guide pos="576"/>
        <p:guide pos="5184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16680"/>
    </p:cViewPr>
  </p:sorterViewPr>
  <p:notesViewPr>
    <p:cSldViewPr snapToGrid="0">
      <p:cViewPr varScale="1">
        <p:scale>
          <a:sx n="64" d="100"/>
          <a:sy n="64" d="100"/>
        </p:scale>
        <p:origin x="309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y%20data%20file%20storage%20location\_x_Aktuelles%20-%20MAPS%20Angelegenheiten\IFOBihlmeier%20%20Tiger%20%20Seidl%20Projekte\Temp%20messungen%20Xe-3%20bei%20102-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y%20data%20file%20storage%20location\_x_Aktuelles%20-%20MAPS%20Angelegenheiten\IFOBihlmeier%20%20Tiger%20%20Seidl%20Projekte\Temp%20messungen%20Xe-3%20bei%20102-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%20data%20file%20storage%20location\_x_Aktuelles%20-%20MAPS%20Angelegenheiten\IFOBihlmeier%20%20Tiger%20%20Seidl%20Projekte\Temp%20messungen%20Xe-3%20bei%20102-1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%20data%20file%20storage%20location\_x_Aktuelles%20-%20MAPS%20Angelegenheiten\IFOBihlmeier%20%20Tiger%20%20Seidl%20Projekte\Temp%20messungen%20Xe-3%20bei%20102-18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%20data%20file%20storage%20location\_x_Aktuelles%20-%20MAPS%20Angelegenheiten\IFOBihlmeier%20%20Tiger%20%20Seidl%20Projekte\Temp%20messungen%20Xe-3%20bei%20102-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(arbitrary) Example</a:t>
            </a:r>
            <a:r>
              <a:rPr lang="en-US" baseline="0" dirty="0" smtClean="0"/>
              <a:t> of </a:t>
            </a:r>
            <a:r>
              <a:rPr lang="en-US" dirty="0" smtClean="0"/>
              <a:t>complex ramps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Sheet3!$F$4:$F$28</c:f>
              <c:numCache>
                <c:formatCode>General</c:formatCode>
                <c:ptCount val="25"/>
                <c:pt idx="0">
                  <c:v>5</c:v>
                </c:pt>
                <c:pt idx="1">
                  <c:v>7</c:v>
                </c:pt>
                <c:pt idx="2">
                  <c:v>5</c:v>
                </c:pt>
                <c:pt idx="3">
                  <c:v>7</c:v>
                </c:pt>
                <c:pt idx="4">
                  <c:v>5</c:v>
                </c:pt>
                <c:pt idx="5">
                  <c:v>7</c:v>
                </c:pt>
                <c:pt idx="6">
                  <c:v>5</c:v>
                </c:pt>
                <c:pt idx="7">
                  <c:v>7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13</c:v>
                </c:pt>
                <c:pt idx="12">
                  <c:v>13</c:v>
                </c:pt>
                <c:pt idx="13">
                  <c:v>11</c:v>
                </c:pt>
                <c:pt idx="14">
                  <c:v>11.8</c:v>
                </c:pt>
                <c:pt idx="15">
                  <c:v>12.5</c:v>
                </c:pt>
                <c:pt idx="16">
                  <c:v>13</c:v>
                </c:pt>
                <c:pt idx="17">
                  <c:v>11</c:v>
                </c:pt>
                <c:pt idx="18">
                  <c:v>13</c:v>
                </c:pt>
                <c:pt idx="19">
                  <c:v>12</c:v>
                </c:pt>
                <c:pt idx="20">
                  <c:v>9</c:v>
                </c:pt>
                <c:pt idx="21">
                  <c:v>8</c:v>
                </c:pt>
                <c:pt idx="22">
                  <c:v>7</c:v>
                </c:pt>
                <c:pt idx="23">
                  <c:v>6</c:v>
                </c:pt>
                <c:pt idx="24">
                  <c:v>2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Sheet3!$G$4:$G$28</c:f>
              <c:numCache>
                <c:formatCode>General</c:formatCode>
                <c:ptCount val="25"/>
                <c:pt idx="0">
                  <c:v>6</c:v>
                </c:pt>
                <c:pt idx="6">
                  <c:v>6</c:v>
                </c:pt>
                <c:pt idx="11">
                  <c:v>12</c:v>
                </c:pt>
                <c:pt idx="19">
                  <c:v>12</c:v>
                </c:pt>
                <c:pt idx="24">
                  <c:v>3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Sheet3!$H$4:$H$28</c:f>
              <c:numCache>
                <c:formatCode>General</c:formatCode>
                <c:ptCount val="25"/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Sheet3!$I$4:$I$28</c:f>
              <c:numCache>
                <c:formatCode>General</c:formatCode>
                <c:ptCount val="25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013944"/>
        <c:axId val="113010416"/>
      </c:scatterChart>
      <c:valAx>
        <c:axId val="113013944"/>
        <c:scaling>
          <c:orientation val="minMax"/>
          <c:max val="26"/>
          <c:min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3010416"/>
        <c:crosses val="autoZero"/>
        <c:crossBetween val="midCat"/>
      </c:valAx>
      <c:valAx>
        <c:axId val="113010416"/>
        <c:scaling>
          <c:orientation val="minMax"/>
          <c:max val="15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30139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Unnecessary</a:t>
            </a:r>
            <a:r>
              <a:rPr lang="en-US" baseline="0" dirty="0" smtClean="0"/>
              <a:t> </a:t>
            </a:r>
            <a:r>
              <a:rPr lang="en-US" dirty="0" smtClean="0"/>
              <a:t>complexity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Sheet3!$F$4:$F$28</c:f>
              <c:numCache>
                <c:formatCode>General</c:formatCode>
                <c:ptCount val="25"/>
                <c:pt idx="0">
                  <c:v>5</c:v>
                </c:pt>
                <c:pt idx="1">
                  <c:v>7</c:v>
                </c:pt>
                <c:pt idx="2">
                  <c:v>5</c:v>
                </c:pt>
                <c:pt idx="3">
                  <c:v>7</c:v>
                </c:pt>
                <c:pt idx="4">
                  <c:v>5</c:v>
                </c:pt>
                <c:pt idx="5">
                  <c:v>7</c:v>
                </c:pt>
                <c:pt idx="6">
                  <c:v>5</c:v>
                </c:pt>
                <c:pt idx="7">
                  <c:v>7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13</c:v>
                </c:pt>
                <c:pt idx="12">
                  <c:v>13</c:v>
                </c:pt>
                <c:pt idx="13">
                  <c:v>11</c:v>
                </c:pt>
                <c:pt idx="14">
                  <c:v>11.8</c:v>
                </c:pt>
                <c:pt idx="15">
                  <c:v>12.5</c:v>
                </c:pt>
                <c:pt idx="16">
                  <c:v>13</c:v>
                </c:pt>
                <c:pt idx="17">
                  <c:v>11</c:v>
                </c:pt>
                <c:pt idx="18">
                  <c:v>13</c:v>
                </c:pt>
                <c:pt idx="19">
                  <c:v>12</c:v>
                </c:pt>
                <c:pt idx="20">
                  <c:v>9</c:v>
                </c:pt>
                <c:pt idx="21">
                  <c:v>8</c:v>
                </c:pt>
                <c:pt idx="22">
                  <c:v>7</c:v>
                </c:pt>
                <c:pt idx="23">
                  <c:v>6</c:v>
                </c:pt>
                <c:pt idx="24">
                  <c:v>2</c:v>
                </c:pt>
              </c:numCache>
            </c:numRef>
          </c:yVal>
          <c:smooth val="0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Sheet3!$G$4:$G$28</c:f>
              <c:numCache>
                <c:formatCode>General</c:formatCode>
                <c:ptCount val="25"/>
                <c:pt idx="0">
                  <c:v>6</c:v>
                </c:pt>
                <c:pt idx="6">
                  <c:v>6</c:v>
                </c:pt>
                <c:pt idx="11">
                  <c:v>12</c:v>
                </c:pt>
                <c:pt idx="19">
                  <c:v>12</c:v>
                </c:pt>
                <c:pt idx="24">
                  <c:v>3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Sheet3!$H$4:$H$28</c:f>
              <c:numCache>
                <c:formatCode>General</c:formatCode>
                <c:ptCount val="25"/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Sheet3!$E$4:$E$28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Sheet3!$I$4:$I$28</c:f>
              <c:numCache>
                <c:formatCode>General</c:formatCode>
                <c:ptCount val="25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03000"/>
        <c:axId val="114707312"/>
      </c:scatterChart>
      <c:valAx>
        <c:axId val="114703000"/>
        <c:scaling>
          <c:orientation val="minMax"/>
          <c:max val="26"/>
          <c:min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4707312"/>
        <c:crosses val="autoZero"/>
        <c:crossBetween val="midCat"/>
      </c:valAx>
      <c:valAx>
        <c:axId val="114707312"/>
        <c:scaling>
          <c:orientation val="minMax"/>
          <c:max val="15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4703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BP Temperature</a:t>
            </a:r>
            <a:endParaRPr lang="en-US" dirty="0"/>
          </a:p>
        </c:rich>
      </c:tx>
      <c:layout>
        <c:manualLayout>
          <c:xMode val="edge"/>
          <c:yMode val="edge"/>
          <c:x val="0.32219592277037962"/>
          <c:y val="2.903810698980008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'Xe-3#2'!$U$1</c:f>
              <c:strCache>
                <c:ptCount val="1"/>
                <c:pt idx="0">
                  <c:v>AVG</c:v>
                </c:pt>
              </c:strCache>
            </c:strRef>
          </c:tx>
          <c:yVal>
            <c:numRef>
              <c:f>'Xe-3#2'!$U$2:$U$121</c:f>
              <c:numCache>
                <c:formatCode>0.0</c:formatCode>
                <c:ptCount val="120"/>
                <c:pt idx="0">
                  <c:v>63.794999999999995</c:v>
                </c:pt>
                <c:pt idx="1">
                  <c:v>63.805000000000007</c:v>
                </c:pt>
                <c:pt idx="2">
                  <c:v>63.839999999999996</c:v>
                </c:pt>
                <c:pt idx="3">
                  <c:v>63.832500000000003</c:v>
                </c:pt>
                <c:pt idx="4">
                  <c:v>63.832499999999996</c:v>
                </c:pt>
                <c:pt idx="5">
                  <c:v>63.832500000000003</c:v>
                </c:pt>
                <c:pt idx="6">
                  <c:v>63.855000000000004</c:v>
                </c:pt>
                <c:pt idx="7">
                  <c:v>63.835000000000001</c:v>
                </c:pt>
                <c:pt idx="8">
                  <c:v>63.837499999999999</c:v>
                </c:pt>
                <c:pt idx="9">
                  <c:v>63.840000000000011</c:v>
                </c:pt>
                <c:pt idx="10">
                  <c:v>41.234999999999999</c:v>
                </c:pt>
                <c:pt idx="11">
                  <c:v>36.290000000000006</c:v>
                </c:pt>
                <c:pt idx="12">
                  <c:v>34.78</c:v>
                </c:pt>
                <c:pt idx="13">
                  <c:v>34.844999999999999</c:v>
                </c:pt>
                <c:pt idx="14">
                  <c:v>35.622499999999995</c:v>
                </c:pt>
                <c:pt idx="15">
                  <c:v>36.124999999999993</c:v>
                </c:pt>
                <c:pt idx="16">
                  <c:v>36.6875</c:v>
                </c:pt>
                <c:pt idx="17">
                  <c:v>36.940000000000005</c:v>
                </c:pt>
                <c:pt idx="18">
                  <c:v>37.282500000000006</c:v>
                </c:pt>
                <c:pt idx="19">
                  <c:v>37.342500000000001</c:v>
                </c:pt>
                <c:pt idx="20">
                  <c:v>37.549999999999997</c:v>
                </c:pt>
                <c:pt idx="21">
                  <c:v>37.85</c:v>
                </c:pt>
                <c:pt idx="22">
                  <c:v>37.962499999999999</c:v>
                </c:pt>
                <c:pt idx="23">
                  <c:v>38.462499999999999</c:v>
                </c:pt>
                <c:pt idx="24">
                  <c:v>39.00500000000001</c:v>
                </c:pt>
                <c:pt idx="25">
                  <c:v>39.19</c:v>
                </c:pt>
                <c:pt idx="26">
                  <c:v>39.674999999999997</c:v>
                </c:pt>
                <c:pt idx="27">
                  <c:v>39.910000000000004</c:v>
                </c:pt>
                <c:pt idx="28">
                  <c:v>37.975000000000001</c:v>
                </c:pt>
                <c:pt idx="29">
                  <c:v>37.322500000000005</c:v>
                </c:pt>
                <c:pt idx="30">
                  <c:v>37.422499999999999</c:v>
                </c:pt>
                <c:pt idx="31">
                  <c:v>37.765000000000001</c:v>
                </c:pt>
                <c:pt idx="32">
                  <c:v>38.267499999999998</c:v>
                </c:pt>
                <c:pt idx="33">
                  <c:v>38.89</c:v>
                </c:pt>
                <c:pt idx="34">
                  <c:v>39.602499999999999</c:v>
                </c:pt>
                <c:pt idx="35">
                  <c:v>40.522500000000001</c:v>
                </c:pt>
                <c:pt idx="36">
                  <c:v>41.60499999999999</c:v>
                </c:pt>
                <c:pt idx="37">
                  <c:v>42.8</c:v>
                </c:pt>
                <c:pt idx="38">
                  <c:v>42.385000000000005</c:v>
                </c:pt>
                <c:pt idx="39">
                  <c:v>42.737499999999997</c:v>
                </c:pt>
                <c:pt idx="40">
                  <c:v>43.440000000000005</c:v>
                </c:pt>
                <c:pt idx="41">
                  <c:v>44.282500000000006</c:v>
                </c:pt>
                <c:pt idx="42">
                  <c:v>45.284999999999997</c:v>
                </c:pt>
                <c:pt idx="43">
                  <c:v>46.494999999999997</c:v>
                </c:pt>
                <c:pt idx="44">
                  <c:v>47.907500000000006</c:v>
                </c:pt>
                <c:pt idx="45">
                  <c:v>49.265000000000001</c:v>
                </c:pt>
                <c:pt idx="46">
                  <c:v>50.597500000000004</c:v>
                </c:pt>
                <c:pt idx="47">
                  <c:v>51.832500000000003</c:v>
                </c:pt>
                <c:pt idx="48">
                  <c:v>53.037500000000001</c:v>
                </c:pt>
                <c:pt idx="49">
                  <c:v>54.092499999999994</c:v>
                </c:pt>
                <c:pt idx="50">
                  <c:v>55.102499999999999</c:v>
                </c:pt>
                <c:pt idx="51">
                  <c:v>55.987499999999997</c:v>
                </c:pt>
                <c:pt idx="52">
                  <c:v>56.715000000000011</c:v>
                </c:pt>
                <c:pt idx="53">
                  <c:v>57.38750000000001</c:v>
                </c:pt>
                <c:pt idx="54">
                  <c:v>57.969999999999992</c:v>
                </c:pt>
                <c:pt idx="55">
                  <c:v>58.50500000000001</c:v>
                </c:pt>
                <c:pt idx="56">
                  <c:v>58.957499999999996</c:v>
                </c:pt>
                <c:pt idx="57">
                  <c:v>59.395000000000003</c:v>
                </c:pt>
                <c:pt idx="58">
                  <c:v>59.787500000000001</c:v>
                </c:pt>
                <c:pt idx="59">
                  <c:v>60.152500000000011</c:v>
                </c:pt>
                <c:pt idx="60">
                  <c:v>60.435000000000002</c:v>
                </c:pt>
                <c:pt idx="61">
                  <c:v>60.685000000000016</c:v>
                </c:pt>
                <c:pt idx="62">
                  <c:v>60.935000000000002</c:v>
                </c:pt>
                <c:pt idx="63">
                  <c:v>61.15</c:v>
                </c:pt>
                <c:pt idx="64">
                  <c:v>61.345000000000006</c:v>
                </c:pt>
                <c:pt idx="65">
                  <c:v>61.502499999999998</c:v>
                </c:pt>
                <c:pt idx="66">
                  <c:v>61.685000000000002</c:v>
                </c:pt>
                <c:pt idx="67">
                  <c:v>61.837499999999999</c:v>
                </c:pt>
                <c:pt idx="68">
                  <c:v>61.98749999999999</c:v>
                </c:pt>
                <c:pt idx="69">
                  <c:v>62.092499999999994</c:v>
                </c:pt>
                <c:pt idx="70">
                  <c:v>62.217500000000008</c:v>
                </c:pt>
                <c:pt idx="71">
                  <c:v>62.320000000000007</c:v>
                </c:pt>
                <c:pt idx="72">
                  <c:v>62.410000000000004</c:v>
                </c:pt>
                <c:pt idx="73">
                  <c:v>62.510000000000005</c:v>
                </c:pt>
                <c:pt idx="74">
                  <c:v>62.602499999999999</c:v>
                </c:pt>
                <c:pt idx="75">
                  <c:v>62.67499999999999</c:v>
                </c:pt>
                <c:pt idx="76">
                  <c:v>62.734999999999992</c:v>
                </c:pt>
                <c:pt idx="77">
                  <c:v>62.8125</c:v>
                </c:pt>
                <c:pt idx="78">
                  <c:v>62.855000000000004</c:v>
                </c:pt>
                <c:pt idx="79">
                  <c:v>62.907500000000006</c:v>
                </c:pt>
                <c:pt idx="80">
                  <c:v>62.96</c:v>
                </c:pt>
                <c:pt idx="81">
                  <c:v>63.015000000000001</c:v>
                </c:pt>
                <c:pt idx="82">
                  <c:v>63.06</c:v>
                </c:pt>
                <c:pt idx="83">
                  <c:v>63.102499999999999</c:v>
                </c:pt>
                <c:pt idx="84">
                  <c:v>63.192499999999995</c:v>
                </c:pt>
                <c:pt idx="85">
                  <c:v>63.232500000000002</c:v>
                </c:pt>
                <c:pt idx="86">
                  <c:v>63.277499999999996</c:v>
                </c:pt>
                <c:pt idx="87">
                  <c:v>63.332500000000003</c:v>
                </c:pt>
                <c:pt idx="88">
                  <c:v>63.385000000000005</c:v>
                </c:pt>
                <c:pt idx="89">
                  <c:v>63.422499999999999</c:v>
                </c:pt>
                <c:pt idx="90">
                  <c:v>63.435000000000002</c:v>
                </c:pt>
                <c:pt idx="91">
                  <c:v>63.474999999999987</c:v>
                </c:pt>
                <c:pt idx="92">
                  <c:v>63.490000000000009</c:v>
                </c:pt>
                <c:pt idx="93">
                  <c:v>63.522499999999994</c:v>
                </c:pt>
                <c:pt idx="94">
                  <c:v>63.552499999999995</c:v>
                </c:pt>
                <c:pt idx="95">
                  <c:v>63.567499999999995</c:v>
                </c:pt>
                <c:pt idx="96">
                  <c:v>63.602499999999999</c:v>
                </c:pt>
                <c:pt idx="97">
                  <c:v>63.617500000000007</c:v>
                </c:pt>
                <c:pt idx="98">
                  <c:v>63.647500000000001</c:v>
                </c:pt>
                <c:pt idx="99">
                  <c:v>63.649999999999991</c:v>
                </c:pt>
                <c:pt idx="100">
                  <c:v>63.662500000000001</c:v>
                </c:pt>
                <c:pt idx="101">
                  <c:v>63.672499999999999</c:v>
                </c:pt>
                <c:pt idx="102">
                  <c:v>63.69</c:v>
                </c:pt>
                <c:pt idx="103">
                  <c:v>63.7</c:v>
                </c:pt>
                <c:pt idx="104">
                  <c:v>63.725000000000009</c:v>
                </c:pt>
                <c:pt idx="105">
                  <c:v>63.724999999999987</c:v>
                </c:pt>
                <c:pt idx="106">
                  <c:v>63.732499999999995</c:v>
                </c:pt>
                <c:pt idx="107">
                  <c:v>63.737499999999997</c:v>
                </c:pt>
                <c:pt idx="108">
                  <c:v>63.764999999999986</c:v>
                </c:pt>
                <c:pt idx="109">
                  <c:v>63.777499999999996</c:v>
                </c:pt>
                <c:pt idx="110">
                  <c:v>63.787500000000001</c:v>
                </c:pt>
                <c:pt idx="111">
                  <c:v>63.785000000000004</c:v>
                </c:pt>
                <c:pt idx="112">
                  <c:v>63.787500000000001</c:v>
                </c:pt>
                <c:pt idx="113">
                  <c:v>63.782499999999992</c:v>
                </c:pt>
                <c:pt idx="114">
                  <c:v>63.787500000000001</c:v>
                </c:pt>
                <c:pt idx="115">
                  <c:v>63.777500000000011</c:v>
                </c:pt>
                <c:pt idx="116">
                  <c:v>63.782499999999992</c:v>
                </c:pt>
                <c:pt idx="117">
                  <c:v>63.79</c:v>
                </c:pt>
                <c:pt idx="118">
                  <c:v>63.762500000000003</c:v>
                </c:pt>
                <c:pt idx="119">
                  <c:v>63.762499999999989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06528"/>
        <c:axId val="114703392"/>
      </c:scatterChart>
      <c:valAx>
        <c:axId val="114706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14703392"/>
        <c:crosses val="autoZero"/>
        <c:crossBetween val="midCat"/>
        <c:majorUnit val="10"/>
      </c:valAx>
      <c:valAx>
        <c:axId val="11470339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147065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BP Temperature</a:t>
            </a:r>
            <a:endParaRPr lang="en-US" dirty="0"/>
          </a:p>
        </c:rich>
      </c:tx>
      <c:layout>
        <c:manualLayout>
          <c:xMode val="edge"/>
          <c:yMode val="edge"/>
          <c:x val="0.32219592277037962"/>
          <c:y val="2.903810698980008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'Xe-3#2'!$U$1</c:f>
              <c:strCache>
                <c:ptCount val="1"/>
                <c:pt idx="0">
                  <c:v>AVG</c:v>
                </c:pt>
              </c:strCache>
            </c:strRef>
          </c:tx>
          <c:yVal>
            <c:numRef>
              <c:f>'Xe-3#2'!$U$2:$U$121</c:f>
              <c:numCache>
                <c:formatCode>0.0</c:formatCode>
                <c:ptCount val="120"/>
                <c:pt idx="0">
                  <c:v>63.794999999999995</c:v>
                </c:pt>
                <c:pt idx="1">
                  <c:v>63.805000000000007</c:v>
                </c:pt>
                <c:pt idx="2">
                  <c:v>63.839999999999996</c:v>
                </c:pt>
                <c:pt idx="3">
                  <c:v>63.832500000000003</c:v>
                </c:pt>
                <c:pt idx="4">
                  <c:v>63.832499999999996</c:v>
                </c:pt>
                <c:pt idx="5">
                  <c:v>63.832500000000003</c:v>
                </c:pt>
                <c:pt idx="6">
                  <c:v>63.855000000000004</c:v>
                </c:pt>
                <c:pt idx="7">
                  <c:v>63.835000000000001</c:v>
                </c:pt>
                <c:pt idx="8">
                  <c:v>63.837499999999999</c:v>
                </c:pt>
                <c:pt idx="9">
                  <c:v>63.840000000000011</c:v>
                </c:pt>
                <c:pt idx="10">
                  <c:v>41.234999999999999</c:v>
                </c:pt>
                <c:pt idx="11">
                  <c:v>36.290000000000006</c:v>
                </c:pt>
                <c:pt idx="12">
                  <c:v>34.78</c:v>
                </c:pt>
                <c:pt idx="13">
                  <c:v>34.844999999999999</c:v>
                </c:pt>
                <c:pt idx="14">
                  <c:v>35.622499999999995</c:v>
                </c:pt>
                <c:pt idx="15">
                  <c:v>36.124999999999993</c:v>
                </c:pt>
                <c:pt idx="16">
                  <c:v>36.6875</c:v>
                </c:pt>
                <c:pt idx="17">
                  <c:v>36.940000000000005</c:v>
                </c:pt>
                <c:pt idx="18">
                  <c:v>37.282500000000006</c:v>
                </c:pt>
                <c:pt idx="19">
                  <c:v>37.342500000000001</c:v>
                </c:pt>
                <c:pt idx="20">
                  <c:v>37.549999999999997</c:v>
                </c:pt>
                <c:pt idx="21">
                  <c:v>37.85</c:v>
                </c:pt>
                <c:pt idx="22">
                  <c:v>37.962499999999999</c:v>
                </c:pt>
                <c:pt idx="23">
                  <c:v>38.462499999999999</c:v>
                </c:pt>
                <c:pt idx="24">
                  <c:v>39.00500000000001</c:v>
                </c:pt>
                <c:pt idx="25">
                  <c:v>39.19</c:v>
                </c:pt>
                <c:pt idx="26">
                  <c:v>39.674999999999997</c:v>
                </c:pt>
                <c:pt idx="27">
                  <c:v>39.910000000000004</c:v>
                </c:pt>
                <c:pt idx="28">
                  <c:v>37.975000000000001</c:v>
                </c:pt>
                <c:pt idx="29">
                  <c:v>37.322500000000005</c:v>
                </c:pt>
                <c:pt idx="30">
                  <c:v>37.422499999999999</c:v>
                </c:pt>
                <c:pt idx="31">
                  <c:v>37.765000000000001</c:v>
                </c:pt>
                <c:pt idx="32">
                  <c:v>38.267499999999998</c:v>
                </c:pt>
                <c:pt idx="33">
                  <c:v>38.89</c:v>
                </c:pt>
                <c:pt idx="34">
                  <c:v>39.602499999999999</c:v>
                </c:pt>
                <c:pt idx="35">
                  <c:v>40.522500000000001</c:v>
                </c:pt>
                <c:pt idx="36">
                  <c:v>41.60499999999999</c:v>
                </c:pt>
                <c:pt idx="37">
                  <c:v>42.8</c:v>
                </c:pt>
                <c:pt idx="38">
                  <c:v>42.385000000000005</c:v>
                </c:pt>
                <c:pt idx="39">
                  <c:v>42.737499999999997</c:v>
                </c:pt>
                <c:pt idx="40">
                  <c:v>43.440000000000005</c:v>
                </c:pt>
                <c:pt idx="41">
                  <c:v>44.282500000000006</c:v>
                </c:pt>
                <c:pt idx="42">
                  <c:v>45.284999999999997</c:v>
                </c:pt>
                <c:pt idx="43">
                  <c:v>46.494999999999997</c:v>
                </c:pt>
                <c:pt idx="44">
                  <c:v>47.907500000000006</c:v>
                </c:pt>
                <c:pt idx="45">
                  <c:v>49.265000000000001</c:v>
                </c:pt>
                <c:pt idx="46">
                  <c:v>50.597500000000004</c:v>
                </c:pt>
                <c:pt idx="47">
                  <c:v>51.832500000000003</c:v>
                </c:pt>
                <c:pt idx="48">
                  <c:v>53.037500000000001</c:v>
                </c:pt>
                <c:pt idx="49">
                  <c:v>54.092499999999994</c:v>
                </c:pt>
                <c:pt idx="50">
                  <c:v>55.102499999999999</c:v>
                </c:pt>
                <c:pt idx="51">
                  <c:v>55.987499999999997</c:v>
                </c:pt>
                <c:pt idx="52">
                  <c:v>56.715000000000011</c:v>
                </c:pt>
                <c:pt idx="53">
                  <c:v>57.38750000000001</c:v>
                </c:pt>
                <c:pt idx="54">
                  <c:v>57.969999999999992</c:v>
                </c:pt>
                <c:pt idx="55">
                  <c:v>58.50500000000001</c:v>
                </c:pt>
                <c:pt idx="56">
                  <c:v>58.957499999999996</c:v>
                </c:pt>
                <c:pt idx="57">
                  <c:v>59.395000000000003</c:v>
                </c:pt>
                <c:pt idx="58">
                  <c:v>59.787500000000001</c:v>
                </c:pt>
                <c:pt idx="59">
                  <c:v>60.152500000000011</c:v>
                </c:pt>
                <c:pt idx="60">
                  <c:v>60.435000000000002</c:v>
                </c:pt>
                <c:pt idx="61">
                  <c:v>60.685000000000016</c:v>
                </c:pt>
                <c:pt idx="62">
                  <c:v>60.935000000000002</c:v>
                </c:pt>
                <c:pt idx="63">
                  <c:v>61.15</c:v>
                </c:pt>
                <c:pt idx="64">
                  <c:v>61.345000000000006</c:v>
                </c:pt>
                <c:pt idx="65">
                  <c:v>61.502499999999998</c:v>
                </c:pt>
                <c:pt idx="66">
                  <c:v>61.685000000000002</c:v>
                </c:pt>
                <c:pt idx="67">
                  <c:v>61.837499999999999</c:v>
                </c:pt>
                <c:pt idx="68">
                  <c:v>61.98749999999999</c:v>
                </c:pt>
                <c:pt idx="69">
                  <c:v>62.092499999999994</c:v>
                </c:pt>
                <c:pt idx="70">
                  <c:v>62.217500000000008</c:v>
                </c:pt>
                <c:pt idx="71">
                  <c:v>62.320000000000007</c:v>
                </c:pt>
                <c:pt idx="72">
                  <c:v>62.410000000000004</c:v>
                </c:pt>
                <c:pt idx="73">
                  <c:v>62.510000000000005</c:v>
                </c:pt>
                <c:pt idx="74">
                  <c:v>62.602499999999999</c:v>
                </c:pt>
                <c:pt idx="75">
                  <c:v>62.67499999999999</c:v>
                </c:pt>
                <c:pt idx="76">
                  <c:v>62.734999999999992</c:v>
                </c:pt>
                <c:pt idx="77">
                  <c:v>62.8125</c:v>
                </c:pt>
                <c:pt idx="78">
                  <c:v>62.855000000000004</c:v>
                </c:pt>
                <c:pt idx="79">
                  <c:v>62.907500000000006</c:v>
                </c:pt>
                <c:pt idx="80">
                  <c:v>62.96</c:v>
                </c:pt>
                <c:pt idx="81">
                  <c:v>63.015000000000001</c:v>
                </c:pt>
                <c:pt idx="82">
                  <c:v>63.06</c:v>
                </c:pt>
                <c:pt idx="83">
                  <c:v>63.102499999999999</c:v>
                </c:pt>
                <c:pt idx="84">
                  <c:v>63.192499999999995</c:v>
                </c:pt>
                <c:pt idx="85">
                  <c:v>63.232500000000002</c:v>
                </c:pt>
                <c:pt idx="86">
                  <c:v>63.277499999999996</c:v>
                </c:pt>
                <c:pt idx="87">
                  <c:v>63.332500000000003</c:v>
                </c:pt>
                <c:pt idx="88">
                  <c:v>63.385000000000005</c:v>
                </c:pt>
                <c:pt idx="89">
                  <c:v>63.422499999999999</c:v>
                </c:pt>
                <c:pt idx="90">
                  <c:v>63.435000000000002</c:v>
                </c:pt>
                <c:pt idx="91">
                  <c:v>63.474999999999987</c:v>
                </c:pt>
                <c:pt idx="92">
                  <c:v>63.490000000000009</c:v>
                </c:pt>
                <c:pt idx="93">
                  <c:v>63.522499999999994</c:v>
                </c:pt>
                <c:pt idx="94">
                  <c:v>63.552499999999995</c:v>
                </c:pt>
                <c:pt idx="95">
                  <c:v>63.567499999999995</c:v>
                </c:pt>
                <c:pt idx="96">
                  <c:v>63.602499999999999</c:v>
                </c:pt>
                <c:pt idx="97">
                  <c:v>63.617500000000007</c:v>
                </c:pt>
                <c:pt idx="98">
                  <c:v>63.647500000000001</c:v>
                </c:pt>
                <c:pt idx="99">
                  <c:v>63.649999999999991</c:v>
                </c:pt>
                <c:pt idx="100">
                  <c:v>63.662500000000001</c:v>
                </c:pt>
                <c:pt idx="101">
                  <c:v>63.672499999999999</c:v>
                </c:pt>
                <c:pt idx="102">
                  <c:v>63.69</c:v>
                </c:pt>
                <c:pt idx="103">
                  <c:v>63.7</c:v>
                </c:pt>
                <c:pt idx="104">
                  <c:v>63.725000000000009</c:v>
                </c:pt>
                <c:pt idx="105">
                  <c:v>63.724999999999987</c:v>
                </c:pt>
                <c:pt idx="106">
                  <c:v>63.732499999999995</c:v>
                </c:pt>
                <c:pt idx="107">
                  <c:v>63.737499999999997</c:v>
                </c:pt>
                <c:pt idx="108">
                  <c:v>63.764999999999986</c:v>
                </c:pt>
                <c:pt idx="109">
                  <c:v>63.777499999999996</c:v>
                </c:pt>
                <c:pt idx="110">
                  <c:v>63.787500000000001</c:v>
                </c:pt>
                <c:pt idx="111">
                  <c:v>63.785000000000004</c:v>
                </c:pt>
                <c:pt idx="112">
                  <c:v>63.787500000000001</c:v>
                </c:pt>
                <c:pt idx="113">
                  <c:v>63.782499999999992</c:v>
                </c:pt>
                <c:pt idx="114">
                  <c:v>63.787500000000001</c:v>
                </c:pt>
                <c:pt idx="115">
                  <c:v>63.777500000000011</c:v>
                </c:pt>
                <c:pt idx="116">
                  <c:v>63.782499999999992</c:v>
                </c:pt>
                <c:pt idx="117">
                  <c:v>63.79</c:v>
                </c:pt>
                <c:pt idx="118">
                  <c:v>63.762500000000003</c:v>
                </c:pt>
                <c:pt idx="119">
                  <c:v>63.762499999999989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05352"/>
        <c:axId val="114706920"/>
      </c:scatterChart>
      <c:valAx>
        <c:axId val="114705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14706920"/>
        <c:crosses val="autoZero"/>
        <c:crossBetween val="midCat"/>
        <c:majorUnit val="10"/>
      </c:valAx>
      <c:valAx>
        <c:axId val="11470692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147053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BP Temperature</a:t>
            </a:r>
            <a:endParaRPr lang="en-US" dirty="0"/>
          </a:p>
        </c:rich>
      </c:tx>
      <c:layout>
        <c:manualLayout>
          <c:xMode val="edge"/>
          <c:yMode val="edge"/>
          <c:x val="0.32219592277037962"/>
          <c:y val="2.903810698980008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'Xe-3#2'!$U$1</c:f>
              <c:strCache>
                <c:ptCount val="1"/>
                <c:pt idx="0">
                  <c:v>AVG</c:v>
                </c:pt>
              </c:strCache>
            </c:strRef>
          </c:tx>
          <c:yVal>
            <c:numRef>
              <c:f>'Xe-3#2'!$U$2:$U$121</c:f>
              <c:numCache>
                <c:formatCode>0.0</c:formatCode>
                <c:ptCount val="120"/>
                <c:pt idx="0">
                  <c:v>63.794999999999995</c:v>
                </c:pt>
                <c:pt idx="1">
                  <c:v>63.805000000000007</c:v>
                </c:pt>
                <c:pt idx="2">
                  <c:v>63.839999999999996</c:v>
                </c:pt>
                <c:pt idx="3">
                  <c:v>63.832500000000003</c:v>
                </c:pt>
                <c:pt idx="4">
                  <c:v>63.832499999999996</c:v>
                </c:pt>
                <c:pt idx="5">
                  <c:v>63.832500000000003</c:v>
                </c:pt>
                <c:pt idx="6">
                  <c:v>63.855000000000004</c:v>
                </c:pt>
                <c:pt idx="7">
                  <c:v>63.835000000000001</c:v>
                </c:pt>
                <c:pt idx="8">
                  <c:v>63.837499999999999</c:v>
                </c:pt>
                <c:pt idx="9">
                  <c:v>63.840000000000011</c:v>
                </c:pt>
                <c:pt idx="10">
                  <c:v>41.234999999999999</c:v>
                </c:pt>
                <c:pt idx="11">
                  <c:v>36.290000000000006</c:v>
                </c:pt>
                <c:pt idx="12">
                  <c:v>34.78</c:v>
                </c:pt>
                <c:pt idx="13">
                  <c:v>34.844999999999999</c:v>
                </c:pt>
                <c:pt idx="14">
                  <c:v>35.622499999999995</c:v>
                </c:pt>
                <c:pt idx="15">
                  <c:v>36.124999999999993</c:v>
                </c:pt>
                <c:pt idx="16">
                  <c:v>36.6875</c:v>
                </c:pt>
                <c:pt idx="17">
                  <c:v>36.940000000000005</c:v>
                </c:pt>
                <c:pt idx="18">
                  <c:v>37.282500000000006</c:v>
                </c:pt>
                <c:pt idx="19">
                  <c:v>37.342500000000001</c:v>
                </c:pt>
                <c:pt idx="20">
                  <c:v>37.549999999999997</c:v>
                </c:pt>
                <c:pt idx="21">
                  <c:v>37.85</c:v>
                </c:pt>
                <c:pt idx="22">
                  <c:v>37.962499999999999</c:v>
                </c:pt>
                <c:pt idx="23">
                  <c:v>38.462499999999999</c:v>
                </c:pt>
                <c:pt idx="24">
                  <c:v>39.00500000000001</c:v>
                </c:pt>
                <c:pt idx="25">
                  <c:v>39.19</c:v>
                </c:pt>
                <c:pt idx="26">
                  <c:v>39.674999999999997</c:v>
                </c:pt>
                <c:pt idx="27">
                  <c:v>39.910000000000004</c:v>
                </c:pt>
                <c:pt idx="28">
                  <c:v>37.975000000000001</c:v>
                </c:pt>
                <c:pt idx="29">
                  <c:v>37.322500000000005</c:v>
                </c:pt>
                <c:pt idx="30">
                  <c:v>37.422499999999999</c:v>
                </c:pt>
                <c:pt idx="31">
                  <c:v>37.765000000000001</c:v>
                </c:pt>
                <c:pt idx="32">
                  <c:v>38.267499999999998</c:v>
                </c:pt>
                <c:pt idx="33">
                  <c:v>38.89</c:v>
                </c:pt>
                <c:pt idx="34">
                  <c:v>39.602499999999999</c:v>
                </c:pt>
                <c:pt idx="35">
                  <c:v>40.522500000000001</c:v>
                </c:pt>
                <c:pt idx="36">
                  <c:v>41.60499999999999</c:v>
                </c:pt>
                <c:pt idx="37">
                  <c:v>42.8</c:v>
                </c:pt>
                <c:pt idx="38">
                  <c:v>42.385000000000005</c:v>
                </c:pt>
                <c:pt idx="39">
                  <c:v>42.737499999999997</c:v>
                </c:pt>
                <c:pt idx="40">
                  <c:v>43.440000000000005</c:v>
                </c:pt>
                <c:pt idx="41">
                  <c:v>44.282500000000006</c:v>
                </c:pt>
                <c:pt idx="42">
                  <c:v>45.284999999999997</c:v>
                </c:pt>
                <c:pt idx="43">
                  <c:v>46.494999999999997</c:v>
                </c:pt>
                <c:pt idx="44">
                  <c:v>47.907500000000006</c:v>
                </c:pt>
                <c:pt idx="45">
                  <c:v>49.265000000000001</c:v>
                </c:pt>
                <c:pt idx="46">
                  <c:v>50.597500000000004</c:v>
                </c:pt>
                <c:pt idx="47">
                  <c:v>51.832500000000003</c:v>
                </c:pt>
                <c:pt idx="48">
                  <c:v>53.037500000000001</c:v>
                </c:pt>
                <c:pt idx="49">
                  <c:v>54.092499999999994</c:v>
                </c:pt>
                <c:pt idx="50">
                  <c:v>55.102499999999999</c:v>
                </c:pt>
                <c:pt idx="51">
                  <c:v>55.987499999999997</c:v>
                </c:pt>
                <c:pt idx="52">
                  <c:v>56.715000000000011</c:v>
                </c:pt>
                <c:pt idx="53">
                  <c:v>57.38750000000001</c:v>
                </c:pt>
                <c:pt idx="54">
                  <c:v>57.969999999999992</c:v>
                </c:pt>
                <c:pt idx="55">
                  <c:v>58.50500000000001</c:v>
                </c:pt>
                <c:pt idx="56">
                  <c:v>58.957499999999996</c:v>
                </c:pt>
                <c:pt idx="57">
                  <c:v>59.395000000000003</c:v>
                </c:pt>
                <c:pt idx="58">
                  <c:v>59.787500000000001</c:v>
                </c:pt>
                <c:pt idx="59">
                  <c:v>60.152500000000011</c:v>
                </c:pt>
                <c:pt idx="60">
                  <c:v>60.435000000000002</c:v>
                </c:pt>
                <c:pt idx="61">
                  <c:v>60.685000000000016</c:v>
                </c:pt>
                <c:pt idx="62">
                  <c:v>60.935000000000002</c:v>
                </c:pt>
                <c:pt idx="63">
                  <c:v>61.15</c:v>
                </c:pt>
                <c:pt idx="64">
                  <c:v>61.345000000000006</c:v>
                </c:pt>
                <c:pt idx="65">
                  <c:v>61.502499999999998</c:v>
                </c:pt>
                <c:pt idx="66">
                  <c:v>61.685000000000002</c:v>
                </c:pt>
                <c:pt idx="67">
                  <c:v>61.837499999999999</c:v>
                </c:pt>
                <c:pt idx="68">
                  <c:v>61.98749999999999</c:v>
                </c:pt>
                <c:pt idx="69">
                  <c:v>62.092499999999994</c:v>
                </c:pt>
                <c:pt idx="70">
                  <c:v>62.217500000000008</c:v>
                </c:pt>
                <c:pt idx="71">
                  <c:v>62.320000000000007</c:v>
                </c:pt>
                <c:pt idx="72">
                  <c:v>62.410000000000004</c:v>
                </c:pt>
                <c:pt idx="73">
                  <c:v>62.510000000000005</c:v>
                </c:pt>
                <c:pt idx="74">
                  <c:v>62.602499999999999</c:v>
                </c:pt>
                <c:pt idx="75">
                  <c:v>62.67499999999999</c:v>
                </c:pt>
                <c:pt idx="76">
                  <c:v>62.734999999999992</c:v>
                </c:pt>
                <c:pt idx="77">
                  <c:v>62.8125</c:v>
                </c:pt>
                <c:pt idx="78">
                  <c:v>62.855000000000004</c:v>
                </c:pt>
                <c:pt idx="79">
                  <c:v>62.907500000000006</c:v>
                </c:pt>
                <c:pt idx="80">
                  <c:v>62.96</c:v>
                </c:pt>
                <c:pt idx="81">
                  <c:v>63.015000000000001</c:v>
                </c:pt>
                <c:pt idx="82">
                  <c:v>63.06</c:v>
                </c:pt>
                <c:pt idx="83">
                  <c:v>63.102499999999999</c:v>
                </c:pt>
                <c:pt idx="84">
                  <c:v>63.192499999999995</c:v>
                </c:pt>
                <c:pt idx="85">
                  <c:v>63.232500000000002</c:v>
                </c:pt>
                <c:pt idx="86">
                  <c:v>63.277499999999996</c:v>
                </c:pt>
                <c:pt idx="87">
                  <c:v>63.332500000000003</c:v>
                </c:pt>
                <c:pt idx="88">
                  <c:v>63.385000000000005</c:v>
                </c:pt>
                <c:pt idx="89">
                  <c:v>63.422499999999999</c:v>
                </c:pt>
                <c:pt idx="90">
                  <c:v>63.435000000000002</c:v>
                </c:pt>
                <c:pt idx="91">
                  <c:v>63.474999999999987</c:v>
                </c:pt>
                <c:pt idx="92">
                  <c:v>63.490000000000009</c:v>
                </c:pt>
                <c:pt idx="93">
                  <c:v>63.522499999999994</c:v>
                </c:pt>
                <c:pt idx="94">
                  <c:v>63.552499999999995</c:v>
                </c:pt>
                <c:pt idx="95">
                  <c:v>63.567499999999995</c:v>
                </c:pt>
                <c:pt idx="96">
                  <c:v>63.602499999999999</c:v>
                </c:pt>
                <c:pt idx="97">
                  <c:v>63.617500000000007</c:v>
                </c:pt>
                <c:pt idx="98">
                  <c:v>63.647500000000001</c:v>
                </c:pt>
                <c:pt idx="99">
                  <c:v>63.649999999999991</c:v>
                </c:pt>
                <c:pt idx="100">
                  <c:v>63.662500000000001</c:v>
                </c:pt>
                <c:pt idx="101">
                  <c:v>63.672499999999999</c:v>
                </c:pt>
                <c:pt idx="102">
                  <c:v>63.69</c:v>
                </c:pt>
                <c:pt idx="103">
                  <c:v>63.7</c:v>
                </c:pt>
                <c:pt idx="104">
                  <c:v>63.725000000000009</c:v>
                </c:pt>
                <c:pt idx="105">
                  <c:v>63.724999999999987</c:v>
                </c:pt>
                <c:pt idx="106">
                  <c:v>63.732499999999995</c:v>
                </c:pt>
                <c:pt idx="107">
                  <c:v>63.737499999999997</c:v>
                </c:pt>
                <c:pt idx="108">
                  <c:v>63.764999999999986</c:v>
                </c:pt>
                <c:pt idx="109">
                  <c:v>63.777499999999996</c:v>
                </c:pt>
                <c:pt idx="110">
                  <c:v>63.787500000000001</c:v>
                </c:pt>
                <c:pt idx="111">
                  <c:v>63.785000000000004</c:v>
                </c:pt>
                <c:pt idx="112">
                  <c:v>63.787500000000001</c:v>
                </c:pt>
                <c:pt idx="113">
                  <c:v>63.782499999999992</c:v>
                </c:pt>
                <c:pt idx="114">
                  <c:v>63.787500000000001</c:v>
                </c:pt>
                <c:pt idx="115">
                  <c:v>63.777500000000011</c:v>
                </c:pt>
                <c:pt idx="116">
                  <c:v>63.782499999999992</c:v>
                </c:pt>
                <c:pt idx="117">
                  <c:v>63.79</c:v>
                </c:pt>
                <c:pt idx="118">
                  <c:v>63.762500000000003</c:v>
                </c:pt>
                <c:pt idx="119">
                  <c:v>63.762499999999989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04568"/>
        <c:axId val="114707704"/>
      </c:scatterChart>
      <c:valAx>
        <c:axId val="1147045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4707704"/>
        <c:crosses val="autoZero"/>
        <c:crossBetween val="midCat"/>
        <c:majorUnit val="10"/>
      </c:valAx>
      <c:valAx>
        <c:axId val="11470770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147045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0175" y="0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3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8"/>
            <a:ext cx="30130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3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0175" y="8777288"/>
            <a:ext cx="30130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9B1D441C-3392-4B9A-A0D7-02ACCB40431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0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1763" y="0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8463" y="693738"/>
            <a:ext cx="6157912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7100" y="4389438"/>
            <a:ext cx="5100638" cy="415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8875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1763" y="8778875"/>
            <a:ext cx="3013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46" tIns="46273" rIns="92546" bIns="46273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Times New Roman" pitchFamily="18" charset="0"/>
              </a:defRPr>
            </a:lvl1pPr>
          </a:lstStyle>
          <a:p>
            <a:fld id="{BF9C9C64-DDF5-49D0-80A7-34BE02E09F2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46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to today’s webinar</a:t>
            </a:r>
            <a:r>
              <a:rPr lang="en-US" baseline="0" dirty="0" smtClean="0"/>
              <a:t> on the Essentials of Laboratory Weathering.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5E0F0-1FAA-4722-9FF6-FD9458ACD03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87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10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3867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11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509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12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4409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13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7858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14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0475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15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9249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16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100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17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4434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18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4917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19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6389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48678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20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8412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21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1683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22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42804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23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6257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24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44507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25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048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26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0435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27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69492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28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6801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3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994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4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9184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5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75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6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3395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7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6111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8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006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8075" indent="-291567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66270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32778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99284" indent="-233254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65795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32303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98810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65319" indent="-233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80469EF-06BE-48BC-B080-96DEC3599366}" type="slidenum">
              <a:rPr lang="en-US" sz="1200">
                <a:solidFill>
                  <a:prstClr val="black"/>
                </a:solidFill>
                <a:latin typeface="Times New Roman" pitchFamily="18" charset="0"/>
              </a:rPr>
              <a:pPr/>
              <a:t>9</a:t>
            </a:fld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700088"/>
            <a:ext cx="6203950" cy="3490912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4421825"/>
            <a:ext cx="5150273" cy="4187479"/>
          </a:xfrm>
          <a:noFill/>
        </p:spPr>
        <p:txBody>
          <a:bodyPr wrap="square" lIns="92644" tIns="46322" rIns="92644" bIns="46322" anchor="t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0760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9401" y="1540014"/>
            <a:ext cx="7970334" cy="58477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pc="0">
                <a:solidFill>
                  <a:srgbClr val="002060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69401" y="2247900"/>
            <a:ext cx="6273800" cy="36933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Microsoft JhengHei" panose="020B0604030504040204" pitchFamily="34" charset="-120"/>
                <a:cs typeface="Segoe UI Light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2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1503769"/>
            <a:ext cx="9144000" cy="3118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t="6288"/>
          <a:stretch/>
        </p:blipFill>
        <p:spPr>
          <a:xfrm>
            <a:off x="0" y="0"/>
            <a:ext cx="9144000" cy="282521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9401" y="1540014"/>
            <a:ext cx="7889652" cy="58477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pc="0">
                <a:solidFill>
                  <a:srgbClr val="002060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69401" y="2247900"/>
            <a:ext cx="6273800" cy="36933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Microsoft JhengHei" panose="020B0604030504040204" pitchFamily="34" charset="-120"/>
                <a:cs typeface="Segoe UI Light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056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73314" y="795722"/>
            <a:ext cx="858879" cy="52577"/>
          </a:xfrm>
          <a:prstGeom prst="rect">
            <a:avLst/>
          </a:prstGeom>
          <a:solidFill>
            <a:srgbClr val="002F6D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655362"/>
            <a:ext cx="7549979" cy="189282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>
              <a:spcAft>
                <a:spcPts val="1200"/>
              </a:spcAft>
              <a:defRPr sz="2000">
                <a:latin typeface="Segoe UI Semilight" panose="020B0402040204020203" pitchFamily="34" charset="0"/>
                <a:ea typeface="Microsoft JhengHei" panose="020B0604030504040204" pitchFamily="34" charset="-120"/>
                <a:cs typeface="Segoe UI Semilight" panose="020B0402040204020203" pitchFamily="34" charset="0"/>
              </a:defRPr>
            </a:lvl1pPr>
            <a:lvl2pPr>
              <a:spcAft>
                <a:spcPts val="1200"/>
              </a:spcAft>
              <a:defRPr sz="1800">
                <a:latin typeface="Segoe UI Semilight" panose="020B0402040204020203" pitchFamily="34" charset="0"/>
                <a:ea typeface="Microsoft JhengHei" panose="020B0604030504040204" pitchFamily="34" charset="-120"/>
                <a:cs typeface="Segoe UI Semilight" panose="020B0402040204020203" pitchFamily="34" charset="0"/>
              </a:defRPr>
            </a:lvl2pPr>
            <a:lvl3pPr>
              <a:spcAft>
                <a:spcPts val="1200"/>
              </a:spcAft>
              <a:defRPr sz="1600">
                <a:latin typeface="Segoe UI Semilight" panose="020B0402040204020203" pitchFamily="34" charset="0"/>
                <a:ea typeface="Microsoft JhengHei" panose="020B0604030504040204" pitchFamily="34" charset="-120"/>
                <a:cs typeface="Segoe UI Semilight" panose="020B0402040204020203" pitchFamily="34" charset="0"/>
              </a:defRPr>
            </a:lvl3pPr>
            <a:lvl4pPr>
              <a:spcAft>
                <a:spcPts val="1200"/>
              </a:spcAft>
              <a:defRPr sz="1200">
                <a:latin typeface="Segoe UI Semilight" panose="020B0402040204020203" pitchFamily="34" charset="0"/>
                <a:ea typeface="Microsoft JhengHei" panose="020B0604030504040204" pitchFamily="34" charset="-120"/>
                <a:cs typeface="Segoe UI Semilight" panose="020B0402040204020203" pitchFamily="34" charset="0"/>
              </a:defRPr>
            </a:lvl4pPr>
            <a:lvl5pPr>
              <a:spcAft>
                <a:spcPts val="1200"/>
              </a:spcAft>
              <a:defRPr sz="1100">
                <a:latin typeface="Segoe UI Semilight" panose="020B0402040204020203" pitchFamily="34" charset="0"/>
                <a:ea typeface="Microsoft JhengHei" panose="020B0604030504040204" pitchFamily="34" charset="-12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199" y="182880"/>
            <a:ext cx="7549979" cy="68580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lnSpc>
                <a:spcPct val="120000"/>
              </a:lnSpc>
              <a:defRPr spc="0">
                <a:solidFill>
                  <a:srgbClr val="002060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7174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5800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20000"/>
              </a:lnSpc>
              <a:defRPr b="1" spc="0" baseline="0">
                <a:latin typeface="Franklin Gothic Medium" panose="020B06030201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573314" y="795722"/>
            <a:ext cx="858879" cy="52577"/>
          </a:xfrm>
          <a:prstGeom prst="rect">
            <a:avLst/>
          </a:prstGeom>
          <a:solidFill>
            <a:srgbClr val="002F6D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9879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1633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5141129"/>
            <a:chOff x="5014" y="-139362"/>
            <a:chExt cx="9144000" cy="5141129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/>
            <a:srcRect l="26907" t="19252" r="26988" b="32442"/>
            <a:stretch/>
          </p:blipFill>
          <p:spPr>
            <a:xfrm>
              <a:off x="5014" y="-139362"/>
              <a:ext cx="9144000" cy="514112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 userDrawn="1"/>
          </p:nvSpPr>
          <p:spPr>
            <a:xfrm>
              <a:off x="2858101" y="2448558"/>
              <a:ext cx="342779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Thank you for your time.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3259" y="4062149"/>
              <a:ext cx="2592537" cy="810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75720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485901"/>
            <a:ext cx="7772400" cy="2694842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305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32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166199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66199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2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32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1823576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823576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431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4622986"/>
            <a:ext cx="9144000" cy="520513"/>
          </a:xfrm>
          <a:prstGeom prst="rect">
            <a:avLst/>
          </a:prstGeom>
        </p:spPr>
      </p:pic>
      <p:sp>
        <p:nvSpPr>
          <p:cNvPr id="16" name="Text Placeholder 7"/>
          <p:cNvSpPr txBox="1">
            <a:spLocks/>
          </p:cNvSpPr>
          <p:nvPr userDrawn="1"/>
        </p:nvSpPr>
        <p:spPr>
          <a:xfrm>
            <a:off x="281063" y="4684576"/>
            <a:ext cx="3703108" cy="381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400" b="1" kern="1200">
                <a:solidFill>
                  <a:schemeClr val="bg1"/>
                </a:solidFill>
                <a:latin typeface="Helvetica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E85236-1BC7-46BA-A240-8F796F91567F}" type="slidenum">
              <a:rPr lang="en-US" sz="900" b="0" kern="1200" smtClean="0">
                <a:solidFill>
                  <a:schemeClr val="bg1"/>
                </a:solidFill>
                <a:latin typeface="Helvetica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en-US" sz="900" b="0" kern="1200" dirty="0" smtClean="0">
                <a:solidFill>
                  <a:schemeClr val="bg1"/>
                </a:solidFill>
                <a:latin typeface="Helvetica" pitchFamily="34" charset="0"/>
                <a:ea typeface="+mn-ea"/>
                <a:cs typeface="Arial" pitchFamily="34" charset="0"/>
              </a:rPr>
              <a:t> </a:t>
            </a:r>
            <a:r>
              <a:rPr lang="en-US" sz="900" b="0" kern="1200" baseline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  <a:ea typeface="+mn-ea"/>
                <a:cs typeface="Arial" pitchFamily="34" charset="0"/>
              </a:rPr>
              <a:t> |  </a:t>
            </a:r>
            <a:r>
              <a:rPr lang="en-US" sz="900" b="0" kern="1200" baseline="0" dirty="0" err="1" smtClean="0">
                <a:solidFill>
                  <a:schemeClr val="bg1"/>
                </a:solidFill>
                <a:latin typeface="Helvetica" pitchFamily="34" charset="0"/>
                <a:ea typeface="+mn-ea"/>
                <a:cs typeface="Arial" pitchFamily="34" charset="0"/>
              </a:rPr>
              <a:t>GfKorr</a:t>
            </a:r>
            <a:r>
              <a:rPr lang="en-US" sz="900" b="0" kern="1200" baseline="0" dirty="0" smtClean="0">
                <a:solidFill>
                  <a:schemeClr val="bg1"/>
                </a:solidFill>
                <a:latin typeface="Helvetica" pitchFamily="34" charset="0"/>
                <a:ea typeface="+mn-ea"/>
                <a:cs typeface="Arial" pitchFamily="34" charset="0"/>
              </a:rPr>
              <a:t> 2023 – Dr. A. Giehl</a:t>
            </a:r>
            <a:endParaRPr lang="en-US" sz="900" b="0" dirty="0">
              <a:solidFill>
                <a:schemeClr val="bg1"/>
              </a:solidFill>
              <a:latin typeface="Helvetica LT Std" panose="020B05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874" y="4684576"/>
            <a:ext cx="1434589" cy="39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36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7" r:id="rId2"/>
    <p:sldLayoutId id="2147483702" r:id="rId3"/>
    <p:sldLayoutId id="2147483705" r:id="rId4"/>
    <p:sldLayoutId id="2147483706" r:id="rId5"/>
    <p:sldLayoutId id="2147483708" r:id="rId6"/>
    <p:sldLayoutId id="2147483709" r:id="rId7"/>
    <p:sldLayoutId id="2147483710" r:id="rId8"/>
    <p:sldLayoutId id="2147483711" r:id="rId9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1" kern="1000" spc="-100" baseline="0">
          <a:solidFill>
            <a:srgbClr val="002F6D"/>
          </a:solidFill>
          <a:latin typeface="Helvetica LT Std" panose="020B0504020202020204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Helvetica LT Std" panose="020B0504020202020204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>
          <a:solidFill>
            <a:srgbClr val="002F6D"/>
          </a:solidFill>
          <a:latin typeface="Helvetica LT Std" panose="020B0504020202020204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i="0" kern="1200">
          <a:solidFill>
            <a:srgbClr val="006699"/>
          </a:solidFill>
          <a:latin typeface="Helvetica LT Std" panose="020B0504020202020204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400" kern="1200">
          <a:solidFill>
            <a:schemeClr val="tx1">
              <a:lumMod val="50000"/>
              <a:lumOff val="50000"/>
            </a:schemeClr>
          </a:solidFill>
          <a:latin typeface="Helvetica LT Std" panose="020B0504020202020204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200" kern="1200">
          <a:solidFill>
            <a:schemeClr val="bg1">
              <a:lumMod val="65000"/>
            </a:schemeClr>
          </a:solidFill>
          <a:latin typeface="Helvetica LT Std" panose="020B05040202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Worksheet1.xls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97-2003_Worksheet2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3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Worksheet4.xls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401" y="169772"/>
            <a:ext cx="7697158" cy="4832092"/>
          </a:xfrm>
        </p:spPr>
        <p:txBody>
          <a:bodyPr/>
          <a:lstStyle/>
          <a:p>
            <a:pPr algn="ctr"/>
            <a:r>
              <a:rPr lang="en-US" sz="2000" dirty="0"/>
              <a:t>Options and </a:t>
            </a:r>
            <a:r>
              <a:rPr lang="en-US" sz="2000" dirty="0" smtClean="0"/>
              <a:t>Challenges for</a:t>
            </a:r>
            <a:r>
              <a:rPr lang="en-US" sz="2400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dirty="0" smtClean="0"/>
              <a:t>Weathering </a:t>
            </a:r>
            <a:r>
              <a:rPr lang="en-US" dirty="0" smtClean="0"/>
              <a:t>and Corrosion Test Chambers </a:t>
            </a:r>
            <a:r>
              <a:rPr lang="en-US" dirty="0" smtClean="0"/>
              <a:t>	for </a:t>
            </a:r>
            <a:r>
              <a:rPr lang="en-US" dirty="0" smtClean="0"/>
              <a:t>the Coating Industry</a:t>
            </a:r>
            <a:br>
              <a:rPr lang="en-US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from </a:t>
            </a:r>
            <a:r>
              <a:rPr lang="en-US" sz="2000" dirty="0" smtClean="0"/>
              <a:t>the view of a manufacturer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9401" y="3372305"/>
            <a:ext cx="6273800" cy="73866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Dr. Andreas Giehl – European Technical and Standards Director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Q-Lab Deutschland GmbH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321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ISO 12944: Benefits and Objectives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13443" y="1325275"/>
            <a:ext cx="717421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ISO 12944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a </a:t>
            </a:r>
            <a:r>
              <a:rPr lang="de-DE" sz="1000" i="1" dirty="0" err="1" smtClean="0">
                <a:latin typeface="+mj-lt"/>
              </a:rPr>
              <a:t>series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protocols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designed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protective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coatings</a:t>
            </a:r>
            <a:r>
              <a:rPr lang="de-DE" sz="1000" i="1" dirty="0" smtClean="0">
                <a:latin typeface="+mj-lt"/>
              </a:rPr>
              <a:t> in a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corrosive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environment</a:t>
            </a:r>
            <a:endParaRPr lang="de-DE" sz="10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ISO 12944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well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accepted</a:t>
            </a:r>
            <a:r>
              <a:rPr lang="de-DE" sz="1000" i="1" dirty="0" smtClean="0">
                <a:latin typeface="+mj-lt"/>
              </a:rPr>
              <a:t>. People </a:t>
            </a:r>
            <a:r>
              <a:rPr lang="de-DE" sz="1000" i="1" dirty="0" err="1" smtClean="0">
                <a:latin typeface="+mj-lt"/>
              </a:rPr>
              <a:t>say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that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results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are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consistent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allows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service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life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prediction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coatings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well</a:t>
            </a:r>
            <a:r>
              <a:rPr lang="de-DE" sz="1000" i="1" dirty="0" smtClean="0">
                <a:latin typeface="+mj-lt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ISO 12944 </a:t>
            </a:r>
            <a:r>
              <a:rPr lang="de-DE" sz="1000" i="1" dirty="0" err="1">
                <a:latin typeface="+mj-lt"/>
              </a:rPr>
              <a:t>combines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several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smtClean="0">
                <a:latin typeface="+mj-lt"/>
              </a:rPr>
              <a:t>well-</a:t>
            </a:r>
            <a:r>
              <a:rPr lang="de-DE" sz="1000" i="1" dirty="0" err="1" smtClean="0">
                <a:latin typeface="+mj-lt"/>
              </a:rPr>
              <a:t>known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accepted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protocols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according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different </a:t>
            </a:r>
            <a:r>
              <a:rPr lang="de-DE" sz="1000" i="1" dirty="0" err="1" smtClean="0">
                <a:latin typeface="+mj-lt"/>
              </a:rPr>
              <a:t>needs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different </a:t>
            </a:r>
            <a:r>
              <a:rPr lang="de-DE" sz="1000" i="1" dirty="0" err="1" smtClean="0">
                <a:latin typeface="+mj-lt"/>
              </a:rPr>
              <a:t>corrosivity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classes</a:t>
            </a:r>
            <a:r>
              <a:rPr lang="de-DE" sz="1000" i="1" dirty="0" smtClean="0">
                <a:latin typeface="+mj-lt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err="1" smtClean="0">
                <a:latin typeface="+mj-lt"/>
              </a:rPr>
              <a:t>For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highest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corrosovity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class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combines</a:t>
            </a:r>
            <a:r>
              <a:rPr lang="de-DE" sz="1000" i="1" dirty="0" smtClean="0">
                <a:latin typeface="+mj-lt"/>
              </a:rPr>
              <a:t> a </a:t>
            </a:r>
            <a:r>
              <a:rPr lang="de-DE" sz="1000" i="1" dirty="0">
                <a:latin typeface="+mj-lt"/>
              </a:rPr>
              <a:t>well-</a:t>
            </a:r>
            <a:r>
              <a:rPr lang="de-DE" sz="1000" i="1" dirty="0" err="1">
                <a:latin typeface="+mj-lt"/>
              </a:rPr>
              <a:t>known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standard</a:t>
            </a:r>
            <a:r>
              <a:rPr lang="de-DE" sz="1000" i="1" dirty="0">
                <a:latin typeface="+mj-lt"/>
              </a:rPr>
              <a:t> UV </a:t>
            </a:r>
            <a:r>
              <a:rPr lang="de-DE" sz="1000" i="1" dirty="0" err="1">
                <a:latin typeface="+mj-lt"/>
              </a:rPr>
              <a:t>fluorescent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test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cycle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with</a:t>
            </a:r>
            <a:r>
              <a:rPr lang="de-DE" sz="1000" i="1" dirty="0">
                <a:latin typeface="+mj-lt"/>
              </a:rPr>
              <a:t> well-</a:t>
            </a:r>
            <a:r>
              <a:rPr lang="de-DE" sz="1000" i="1" dirty="0" err="1">
                <a:latin typeface="+mj-lt"/>
              </a:rPr>
              <a:t>known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standard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salt</a:t>
            </a:r>
            <a:r>
              <a:rPr lang="de-DE" sz="1000" i="1" dirty="0">
                <a:latin typeface="+mj-lt"/>
              </a:rPr>
              <a:t> spray </a:t>
            </a:r>
            <a:r>
              <a:rPr lang="de-DE" sz="1000" i="1" dirty="0" err="1">
                <a:latin typeface="+mj-lt"/>
              </a:rPr>
              <a:t>cycle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and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with</a:t>
            </a:r>
            <a:r>
              <a:rPr lang="de-DE" sz="1000" i="1" dirty="0">
                <a:latin typeface="+mj-lt"/>
              </a:rPr>
              <a:t> a </a:t>
            </a:r>
            <a:r>
              <a:rPr lang="de-DE" sz="1000" i="1" dirty="0" err="1">
                <a:latin typeface="+mj-lt"/>
              </a:rPr>
              <a:t>freezing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step</a:t>
            </a:r>
            <a:r>
              <a:rPr lang="de-DE" sz="1000" i="1" dirty="0">
                <a:latin typeface="+mj-lt"/>
              </a:rPr>
              <a:t> at -20°C </a:t>
            </a:r>
            <a:endParaRPr lang="de-DE" sz="1000" i="1" dirty="0" smtClean="0">
              <a:latin typeface="+mj-lt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sz="1000" i="1" dirty="0"/>
              <a:t>UV </a:t>
            </a:r>
            <a:r>
              <a:rPr lang="de-DE" sz="1000" i="1" dirty="0" err="1"/>
              <a:t>fluorescent</a:t>
            </a:r>
            <a:r>
              <a:rPr lang="de-DE" sz="1000" i="1" dirty="0"/>
              <a:t> </a:t>
            </a:r>
            <a:r>
              <a:rPr lang="de-DE" sz="1000" i="1" dirty="0" err="1"/>
              <a:t>test</a:t>
            </a:r>
            <a:r>
              <a:rPr lang="de-DE" sz="1000" i="1" dirty="0"/>
              <a:t> </a:t>
            </a:r>
            <a:r>
              <a:rPr lang="de-DE" sz="1000" i="1" dirty="0" err="1"/>
              <a:t>cycle</a:t>
            </a:r>
            <a:r>
              <a:rPr lang="de-DE" sz="1000" i="1" dirty="0"/>
              <a:t> </a:t>
            </a:r>
            <a:r>
              <a:rPr lang="de-DE" sz="1000" i="1" dirty="0" err="1" smtClean="0"/>
              <a:t>to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damage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and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degrade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the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organic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coating</a:t>
            </a:r>
            <a:endParaRPr lang="de-DE" sz="1000" i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sz="1000" i="1" dirty="0" smtClean="0"/>
              <a:t>Salt </a:t>
            </a:r>
            <a:r>
              <a:rPr lang="de-DE" sz="1000" i="1" dirty="0"/>
              <a:t>spray </a:t>
            </a:r>
            <a:r>
              <a:rPr lang="de-DE" sz="1000" i="1" dirty="0" err="1"/>
              <a:t>cycle</a:t>
            </a:r>
            <a:r>
              <a:rPr lang="de-DE" sz="1000" i="1" dirty="0"/>
              <a:t> </a:t>
            </a:r>
            <a:r>
              <a:rPr lang="de-DE" sz="1000" i="1" dirty="0" err="1" smtClean="0"/>
              <a:t>to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start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corrosion</a:t>
            </a:r>
            <a:endParaRPr lang="de-DE" sz="1000" i="1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sz="1000" i="1" dirty="0" err="1" smtClean="0"/>
              <a:t>Freezing</a:t>
            </a:r>
            <a:r>
              <a:rPr lang="de-DE" sz="1000" i="1" dirty="0" smtClean="0"/>
              <a:t> </a:t>
            </a:r>
            <a:r>
              <a:rPr lang="de-DE" sz="1000" i="1" dirty="0" err="1"/>
              <a:t>step</a:t>
            </a:r>
            <a:r>
              <a:rPr lang="de-DE" sz="1000" i="1" dirty="0"/>
              <a:t> at -</a:t>
            </a:r>
            <a:r>
              <a:rPr lang="de-DE" sz="1000" i="1" dirty="0" smtClean="0"/>
              <a:t>20°C </a:t>
            </a:r>
            <a:r>
              <a:rPr lang="de-DE" sz="1000" i="1" dirty="0" err="1" smtClean="0"/>
              <a:t>to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create</a:t>
            </a:r>
            <a:r>
              <a:rPr lang="de-DE" sz="1000" i="1" dirty="0" smtClean="0"/>
              <a:t> </a:t>
            </a:r>
            <a:r>
              <a:rPr lang="de-DE" sz="1000" i="1" dirty="0" err="1" smtClean="0"/>
              <a:t>mechanical</a:t>
            </a:r>
            <a:r>
              <a:rPr lang="de-DE" sz="1000" i="1" dirty="0" smtClean="0"/>
              <a:t> stress  </a:t>
            </a:r>
            <a:endParaRPr lang="de-DE" sz="1000" i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algn="ctr"/>
            <a:r>
              <a:rPr lang="de-DE" sz="1100" b="1" i="1" dirty="0" err="1" smtClean="0">
                <a:latin typeface="+mj-lt"/>
              </a:rPr>
              <a:t>What</a:t>
            </a:r>
            <a:r>
              <a:rPr lang="de-DE" sz="1100" b="1" i="1" dirty="0" smtClean="0">
                <a:latin typeface="+mj-lt"/>
              </a:rPr>
              <a:t> do ASTM D7869 </a:t>
            </a:r>
            <a:r>
              <a:rPr lang="de-DE" sz="1100" b="1" i="1" dirty="0" err="1" smtClean="0">
                <a:latin typeface="+mj-lt"/>
              </a:rPr>
              <a:t>and</a:t>
            </a:r>
            <a:r>
              <a:rPr lang="de-DE" sz="1100" b="1" i="1" dirty="0" smtClean="0">
                <a:latin typeface="+mj-lt"/>
              </a:rPr>
              <a:t> ISO 12944 </a:t>
            </a:r>
            <a:r>
              <a:rPr lang="de-DE" sz="1100" b="1" i="1" dirty="0" err="1" smtClean="0">
                <a:latin typeface="+mj-lt"/>
              </a:rPr>
              <a:t>have</a:t>
            </a:r>
            <a:r>
              <a:rPr lang="de-DE" sz="1100" b="1" i="1" dirty="0" smtClean="0">
                <a:latin typeface="+mj-lt"/>
              </a:rPr>
              <a:t> in </a:t>
            </a:r>
            <a:r>
              <a:rPr lang="de-DE" sz="1100" b="1" i="1" dirty="0" err="1" smtClean="0">
                <a:latin typeface="+mj-lt"/>
              </a:rPr>
              <a:t>common</a:t>
            </a:r>
            <a:r>
              <a:rPr lang="de-DE" sz="1100" b="1" i="1" dirty="0" smtClean="0"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2298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ISO 12944, Day 1-3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14934" t="53380" r="22158" b="18561"/>
          <a:stretch/>
        </p:blipFill>
        <p:spPr>
          <a:xfrm>
            <a:off x="1176233" y="3218527"/>
            <a:ext cx="5752261" cy="138972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178241" y="4128899"/>
            <a:ext cx="192144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3 </a:t>
            </a:r>
            <a:r>
              <a:rPr lang="de-DE" sz="1200" i="1" dirty="0" err="1" smtClean="0">
                <a:latin typeface="+mj-lt"/>
              </a:rPr>
              <a:t>cycles</a:t>
            </a:r>
            <a:r>
              <a:rPr lang="de-DE" sz="1200" i="1" dirty="0" smtClean="0">
                <a:latin typeface="+mj-lt"/>
              </a:rPr>
              <a:t> per </a:t>
            </a:r>
            <a:r>
              <a:rPr lang="de-DE" sz="1200" i="1" dirty="0" err="1" smtClean="0">
                <a:latin typeface="+mj-lt"/>
              </a:rPr>
              <a:t>day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for</a:t>
            </a:r>
            <a:r>
              <a:rPr lang="de-DE" sz="1200" i="1" dirty="0" smtClean="0">
                <a:latin typeface="+mj-lt"/>
              </a:rPr>
              <a:t> 3 </a:t>
            </a:r>
            <a:r>
              <a:rPr lang="de-DE" sz="1200" i="1" dirty="0" err="1" smtClean="0">
                <a:latin typeface="+mj-lt"/>
              </a:rPr>
              <a:t>days</a:t>
            </a:r>
            <a:endParaRPr lang="de-DE" sz="1200" i="1" dirty="0" smtClean="0">
              <a:latin typeface="+mj-lt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895263" y="3302569"/>
            <a:ext cx="2847933" cy="1268881"/>
          </a:xfrm>
          <a:prstGeom prst="rect">
            <a:avLst/>
          </a:prstGeom>
          <a:solidFill>
            <a:schemeClr val="bg1">
              <a:lumMod val="75000"/>
              <a:alpha val="69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866061" y="1458206"/>
            <a:ext cx="717421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ISO 16474-3 </a:t>
            </a:r>
            <a:r>
              <a:rPr lang="de-DE" sz="1000" i="1" dirty="0" err="1" smtClean="0">
                <a:latin typeface="+mj-lt"/>
              </a:rPr>
              <a:t>Method</a:t>
            </a:r>
            <a:r>
              <a:rPr lang="de-DE" sz="1000" i="1" dirty="0" smtClean="0">
                <a:latin typeface="+mj-lt"/>
              </a:rPr>
              <a:t> A, </a:t>
            </a:r>
            <a:r>
              <a:rPr lang="de-DE" sz="1000" i="1" dirty="0" err="1" smtClean="0">
                <a:latin typeface="+mj-lt"/>
              </a:rPr>
              <a:t>cycle</a:t>
            </a:r>
            <a:r>
              <a:rPr lang="de-DE" sz="1000" i="1" dirty="0" smtClean="0">
                <a:latin typeface="+mj-lt"/>
              </a:rPr>
              <a:t> 1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alternating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periods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exposure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UVA </a:t>
            </a:r>
            <a:r>
              <a:rPr lang="de-DE" sz="1000" i="1" dirty="0" err="1" smtClean="0">
                <a:latin typeface="+mj-lt"/>
              </a:rPr>
              <a:t>fluorescent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lamps</a:t>
            </a:r>
            <a:r>
              <a:rPr lang="de-DE" sz="1000" i="1" dirty="0" smtClean="0">
                <a:latin typeface="+mj-lt"/>
              </a:rPr>
              <a:t> at 60°C </a:t>
            </a:r>
            <a:r>
              <a:rPr lang="de-DE" sz="1000" i="1" dirty="0" err="1" smtClean="0">
                <a:latin typeface="+mj-lt"/>
              </a:rPr>
              <a:t>for</a:t>
            </a:r>
            <a:r>
              <a:rPr lang="de-DE" sz="1000" i="1" dirty="0" smtClean="0">
                <a:latin typeface="+mj-lt"/>
              </a:rPr>
              <a:t> 4 </a:t>
            </a:r>
            <a:r>
              <a:rPr lang="de-DE" sz="1000" i="1" dirty="0" err="1" smtClean="0">
                <a:latin typeface="+mj-lt"/>
              </a:rPr>
              <a:t>hrs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followed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continuos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condensation</a:t>
            </a:r>
            <a:r>
              <a:rPr lang="de-DE" sz="1000" i="1" dirty="0" smtClean="0">
                <a:latin typeface="+mj-lt"/>
              </a:rPr>
              <a:t> (</a:t>
            </a:r>
            <a:r>
              <a:rPr lang="de-DE" sz="1000" i="1" dirty="0" err="1" smtClean="0">
                <a:latin typeface="+mj-lt"/>
              </a:rPr>
              <a:t>dark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humid) at 50°C </a:t>
            </a:r>
            <a:r>
              <a:rPr lang="de-DE" sz="1000" i="1" dirty="0" err="1" smtClean="0">
                <a:latin typeface="+mj-lt"/>
              </a:rPr>
              <a:t>for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another</a:t>
            </a:r>
            <a:r>
              <a:rPr lang="de-DE" sz="1000" i="1" dirty="0" smtClean="0">
                <a:latin typeface="+mj-lt"/>
              </a:rPr>
              <a:t> 4hrs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This </a:t>
            </a:r>
            <a:r>
              <a:rPr lang="de-DE" sz="1000" i="1" dirty="0" err="1" smtClean="0">
                <a:latin typeface="+mj-lt"/>
              </a:rPr>
              <a:t>cycle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similar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ISO 4892-3 (8hrs UV + 4 </a:t>
            </a:r>
            <a:r>
              <a:rPr lang="de-DE" sz="1000" i="1" dirty="0" err="1" smtClean="0">
                <a:latin typeface="+mj-lt"/>
              </a:rPr>
              <a:t>hrs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condensation</a:t>
            </a:r>
            <a:r>
              <a:rPr lang="de-DE" sz="1000" i="1" dirty="0" smtClean="0">
                <a:latin typeface="+mj-lt"/>
              </a:rPr>
              <a:t>) but </a:t>
            </a:r>
            <a:r>
              <a:rPr lang="de-DE" sz="1000" i="1" dirty="0" err="1" smtClean="0">
                <a:latin typeface="+mj-lt"/>
              </a:rPr>
              <a:t>coating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manufacturers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uncovered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importance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condensation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step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over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prolonged</a:t>
            </a:r>
            <a:r>
              <a:rPr lang="de-DE" sz="1000" i="1" dirty="0" smtClean="0">
                <a:latin typeface="+mj-lt"/>
              </a:rPr>
              <a:t> UV </a:t>
            </a:r>
            <a:r>
              <a:rPr lang="de-DE" sz="1000" i="1" dirty="0" err="1" smtClean="0">
                <a:latin typeface="+mj-lt"/>
              </a:rPr>
              <a:t>exposure</a:t>
            </a:r>
            <a:endParaRPr lang="de-DE" sz="1000" i="1" dirty="0">
              <a:latin typeface="+mj-lt"/>
            </a:endParaRPr>
          </a:p>
          <a:p>
            <a:endParaRPr lang="de-DE" sz="1000" i="1" dirty="0" smtClean="0">
              <a:latin typeface="+mj-lt"/>
            </a:endParaRPr>
          </a:p>
          <a:p>
            <a:endParaRPr lang="de-DE" sz="1000" i="1" dirty="0">
              <a:latin typeface="+mj-lt"/>
            </a:endParaRPr>
          </a:p>
          <a:p>
            <a:endParaRPr lang="de-DE" sz="1000" i="1" dirty="0">
              <a:latin typeface="+mj-lt"/>
            </a:endParaRPr>
          </a:p>
          <a:p>
            <a:r>
              <a:rPr lang="de-DE" sz="1000" i="1" dirty="0" smtClean="0">
                <a:latin typeface="+mj-lt"/>
              </a:rPr>
              <a:t>Thus,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missing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part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ASTM D7869 (</a:t>
            </a:r>
            <a:r>
              <a:rPr lang="de-DE" sz="1000" i="1" dirty="0" err="1" smtClean="0">
                <a:latin typeface="+mj-lt"/>
              </a:rPr>
              <a:t>deep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water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penetration</a:t>
            </a:r>
            <a:r>
              <a:rPr lang="de-DE" sz="1000" i="1" dirty="0" smtClean="0">
                <a:latin typeface="+mj-lt"/>
              </a:rPr>
              <a:t>) </a:t>
            </a:r>
            <a:r>
              <a:rPr lang="de-DE" sz="1000" i="1" dirty="0" err="1" smtClean="0">
                <a:latin typeface="+mj-lt"/>
              </a:rPr>
              <a:t>has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always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been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included</a:t>
            </a:r>
            <a:r>
              <a:rPr lang="de-DE" sz="1000" i="1" dirty="0" smtClean="0">
                <a:latin typeface="+mj-lt"/>
              </a:rPr>
              <a:t> in all </a:t>
            </a:r>
            <a:r>
              <a:rPr lang="de-DE" sz="1000" i="1" dirty="0" err="1" smtClean="0">
                <a:latin typeface="+mj-lt"/>
              </a:rPr>
              <a:t>typical</a:t>
            </a:r>
            <a:r>
              <a:rPr lang="de-DE" sz="1000" i="1" dirty="0" smtClean="0">
                <a:latin typeface="+mj-lt"/>
              </a:rPr>
              <a:t> UV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protocols</a:t>
            </a:r>
            <a:r>
              <a:rPr lang="de-DE" sz="1000" i="1" dirty="0" smtClean="0">
                <a:latin typeface="+mj-lt"/>
              </a:rPr>
              <a:t>. </a:t>
            </a:r>
            <a:r>
              <a:rPr lang="de-DE" sz="1000" i="1" dirty="0" err="1" smtClean="0">
                <a:latin typeface="+mj-lt"/>
              </a:rPr>
              <a:t>For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this</a:t>
            </a:r>
            <a:r>
              <a:rPr lang="de-DE" sz="1000" i="1" dirty="0" smtClean="0">
                <a:latin typeface="+mj-lt"/>
              </a:rPr>
              <a:t>, a </a:t>
            </a:r>
            <a:r>
              <a:rPr lang="de-DE" sz="1000" i="1" dirty="0" err="1" smtClean="0">
                <a:latin typeface="+mj-lt"/>
              </a:rPr>
              <a:t>full</a:t>
            </a:r>
            <a:r>
              <a:rPr lang="de-DE" sz="1000" i="1" dirty="0" smtClean="0">
                <a:latin typeface="+mj-lt"/>
              </a:rPr>
              <a:t> Xenon </a:t>
            </a:r>
            <a:r>
              <a:rPr lang="de-DE" sz="1000" i="1" dirty="0" err="1" smtClean="0">
                <a:latin typeface="+mj-lt"/>
              </a:rPr>
              <a:t>spectrum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not </a:t>
            </a:r>
            <a:r>
              <a:rPr lang="de-DE" sz="1000" i="1" dirty="0" err="1" smtClean="0">
                <a:latin typeface="+mj-lt"/>
              </a:rPr>
              <a:t>necessary</a:t>
            </a:r>
            <a:r>
              <a:rPr lang="de-DE" sz="1000" i="1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651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ISO 12944, Day 4-7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14934" t="53380" r="22158" b="18561"/>
          <a:stretch/>
        </p:blipFill>
        <p:spPr>
          <a:xfrm>
            <a:off x="1176233" y="3218527"/>
            <a:ext cx="5752261" cy="138972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278946" y="4128899"/>
            <a:ext cx="14743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1 </a:t>
            </a:r>
            <a:r>
              <a:rPr lang="de-DE" sz="1200" i="1" dirty="0" err="1" smtClean="0">
                <a:latin typeface="+mj-lt"/>
              </a:rPr>
              <a:t>continous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for</a:t>
            </a:r>
            <a:r>
              <a:rPr lang="de-DE" sz="1200" i="1" dirty="0" smtClean="0">
                <a:latin typeface="+mj-lt"/>
              </a:rPr>
              <a:t> 3 </a:t>
            </a:r>
            <a:r>
              <a:rPr lang="de-DE" sz="1200" i="1" dirty="0" err="1" smtClean="0">
                <a:latin typeface="+mj-lt"/>
              </a:rPr>
              <a:t>days</a:t>
            </a:r>
            <a:endParaRPr lang="de-DE" sz="1200" i="1" dirty="0" smtClean="0">
              <a:latin typeface="+mj-lt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438067" y="3302569"/>
            <a:ext cx="2465254" cy="1268881"/>
          </a:xfrm>
          <a:prstGeom prst="rect">
            <a:avLst/>
          </a:prstGeom>
          <a:solidFill>
            <a:schemeClr val="bg1">
              <a:lumMod val="75000"/>
              <a:alpha val="69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866061" y="1458206"/>
            <a:ext cx="729103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ISO 9227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a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simple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protocol</a:t>
            </a:r>
            <a:r>
              <a:rPr lang="de-DE" sz="1000" i="1" dirty="0" smtClean="0">
                <a:latin typeface="+mj-lt"/>
              </a:rPr>
              <a:t>. A </a:t>
            </a:r>
            <a:r>
              <a:rPr lang="de-DE" sz="1000" i="1" dirty="0" err="1" smtClean="0">
                <a:latin typeface="+mj-lt"/>
              </a:rPr>
              <a:t>salt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solution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atomizing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nozzles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compressed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air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used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create</a:t>
            </a:r>
            <a:r>
              <a:rPr lang="de-DE" sz="1000" i="1" dirty="0" smtClean="0">
                <a:latin typeface="+mj-lt"/>
              </a:rPr>
              <a:t> a </a:t>
            </a:r>
            <a:r>
              <a:rPr lang="de-DE" sz="1000" i="1" dirty="0" err="1" smtClean="0">
                <a:latin typeface="+mj-lt"/>
              </a:rPr>
              <a:t>highly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corrosive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environment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which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permanently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dark</a:t>
            </a:r>
            <a:r>
              <a:rPr lang="de-DE" sz="1000" i="1" dirty="0" smtClean="0">
                <a:latin typeface="+mj-lt"/>
              </a:rPr>
              <a:t> but humid.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After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humidity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penetrated</a:t>
            </a:r>
            <a:r>
              <a:rPr lang="de-DE" sz="1000" i="1" dirty="0" smtClean="0">
                <a:latin typeface="+mj-lt"/>
              </a:rPr>
              <a:t> all </a:t>
            </a:r>
            <a:r>
              <a:rPr lang="de-DE" sz="1000" i="1" dirty="0" err="1" smtClean="0">
                <a:latin typeface="+mj-lt"/>
              </a:rPr>
              <a:t>accesible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areas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freezing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step</a:t>
            </a:r>
            <a:r>
              <a:rPr lang="de-DE" sz="1000" i="1" dirty="0" smtClean="0">
                <a:latin typeface="+mj-lt"/>
              </a:rPr>
              <a:t> (Day 7) </a:t>
            </a:r>
            <a:r>
              <a:rPr lang="de-DE" sz="1000" i="1" dirty="0" err="1" smtClean="0">
                <a:latin typeface="+mj-lt"/>
              </a:rPr>
              <a:t>creates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mechanical</a:t>
            </a:r>
            <a:r>
              <a:rPr lang="de-DE" sz="1000" i="1" dirty="0" smtClean="0">
                <a:latin typeface="+mj-lt"/>
              </a:rPr>
              <a:t> stress.</a:t>
            </a:r>
          </a:p>
          <a:p>
            <a:endParaRPr lang="de-DE" sz="1000" i="1" dirty="0" smtClean="0">
              <a:latin typeface="+mj-lt"/>
            </a:endParaRPr>
          </a:p>
          <a:p>
            <a:endParaRPr lang="de-DE" sz="1000" i="1" dirty="0">
              <a:latin typeface="+mj-lt"/>
            </a:endParaRPr>
          </a:p>
          <a:p>
            <a:endParaRPr lang="de-DE" sz="1000" i="1" dirty="0">
              <a:latin typeface="+mj-lt"/>
            </a:endParaRPr>
          </a:p>
          <a:p>
            <a:r>
              <a:rPr lang="de-DE" sz="1000" i="1" dirty="0" smtClean="0">
                <a:latin typeface="+mj-lt"/>
              </a:rPr>
              <a:t>Overall, after 1 </a:t>
            </a:r>
            <a:r>
              <a:rPr lang="de-DE" sz="1000" i="1" dirty="0" err="1" smtClean="0">
                <a:latin typeface="+mj-lt"/>
              </a:rPr>
              <a:t>week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exposure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samples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faced</a:t>
            </a:r>
            <a:r>
              <a:rPr lang="de-DE" sz="1000" i="1" dirty="0" smtClean="0">
                <a:latin typeface="+mj-lt"/>
              </a:rPr>
              <a:t> 1.5 </a:t>
            </a:r>
            <a:r>
              <a:rPr lang="de-DE" sz="1000" i="1" dirty="0" err="1" smtClean="0">
                <a:latin typeface="+mj-lt"/>
              </a:rPr>
              <a:t>days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UV light </a:t>
            </a:r>
            <a:r>
              <a:rPr lang="de-DE" sz="1000" i="1" dirty="0" err="1" smtClean="0">
                <a:latin typeface="+mj-lt"/>
              </a:rPr>
              <a:t>only</a:t>
            </a:r>
            <a:r>
              <a:rPr lang="de-DE" sz="1000" i="1" dirty="0" smtClean="0">
                <a:latin typeface="+mj-lt"/>
              </a:rPr>
              <a:t>, but 4.5 </a:t>
            </a:r>
            <a:r>
              <a:rPr lang="de-DE" sz="1000" i="1" dirty="0" err="1" smtClean="0">
                <a:latin typeface="+mj-lt"/>
              </a:rPr>
              <a:t>days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extremely</a:t>
            </a:r>
            <a:r>
              <a:rPr lang="de-DE" sz="1000" i="1" dirty="0" smtClean="0">
                <a:latin typeface="+mj-lt"/>
              </a:rPr>
              <a:t> high </a:t>
            </a:r>
            <a:r>
              <a:rPr lang="de-DE" sz="1000" i="1" dirty="0" err="1" smtClean="0">
                <a:latin typeface="+mj-lt"/>
              </a:rPr>
              <a:t>humidity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1 </a:t>
            </a:r>
            <a:r>
              <a:rPr lang="de-DE" sz="1000" i="1" dirty="0" err="1" smtClean="0">
                <a:latin typeface="+mj-lt"/>
              </a:rPr>
              <a:t>day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freezing</a:t>
            </a:r>
            <a:r>
              <a:rPr lang="de-DE" sz="1000" i="1" dirty="0" smtClean="0">
                <a:latin typeface="+mj-lt"/>
              </a:rPr>
              <a:t>.</a:t>
            </a:r>
          </a:p>
          <a:p>
            <a:r>
              <a:rPr lang="de-DE" sz="1000" i="1" dirty="0" smtClean="0">
                <a:latin typeface="+mj-lt"/>
              </a:rPr>
              <a:t>ISO 9227-Neutral Salt Spray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an </a:t>
            </a:r>
            <a:r>
              <a:rPr lang="de-DE" sz="1000" i="1" dirty="0" err="1" smtClean="0">
                <a:latin typeface="+mj-lt"/>
              </a:rPr>
              <a:t>old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basic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without</a:t>
            </a:r>
            <a:r>
              <a:rPr lang="de-DE" sz="1000" i="1" dirty="0" smtClean="0">
                <a:latin typeface="+mj-lt"/>
              </a:rPr>
              <a:t> real „</a:t>
            </a:r>
            <a:r>
              <a:rPr lang="de-DE" sz="1000" i="1" dirty="0" err="1" smtClean="0">
                <a:latin typeface="+mj-lt"/>
              </a:rPr>
              <a:t>control</a:t>
            </a:r>
            <a:r>
              <a:rPr lang="de-DE" sz="1000" i="1" dirty="0" smtClean="0">
                <a:latin typeface="+mj-lt"/>
              </a:rPr>
              <a:t>“. </a:t>
            </a:r>
            <a:r>
              <a:rPr lang="de-DE" sz="1000" i="1" dirty="0" err="1" smtClean="0">
                <a:latin typeface="+mj-lt"/>
              </a:rPr>
              <a:t>It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simply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maintains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humidity</a:t>
            </a:r>
            <a:r>
              <a:rPr lang="de-DE" sz="1000" i="1" dirty="0" smtClean="0">
                <a:latin typeface="+mj-lt"/>
              </a:rPr>
              <a:t> at </a:t>
            </a:r>
            <a:r>
              <a:rPr lang="de-DE" sz="1000" i="1" dirty="0" err="1" smtClean="0">
                <a:latin typeface="+mj-lt"/>
              </a:rPr>
              <a:t>very</a:t>
            </a:r>
            <a:r>
              <a:rPr lang="de-DE" sz="1000" i="1" dirty="0" smtClean="0">
                <a:latin typeface="+mj-lt"/>
              </a:rPr>
              <a:t> high </a:t>
            </a:r>
            <a:r>
              <a:rPr lang="de-DE" sz="1000" i="1" dirty="0" err="1" smtClean="0">
                <a:latin typeface="+mj-lt"/>
              </a:rPr>
              <a:t>level</a:t>
            </a:r>
            <a:r>
              <a:rPr lang="de-DE" sz="1000" i="1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401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VDA “new” automotive test cycle</a:t>
            </a:r>
            <a:endParaRPr lang="de-DE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88551" y="1503053"/>
            <a:ext cx="8819548" cy="2961368"/>
            <a:chOff x="88551" y="1503053"/>
            <a:chExt cx="8819548" cy="2961368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/>
            <a:srcRect l="16916" t="36407" r="37137" b="1646"/>
            <a:stretch/>
          </p:blipFill>
          <p:spPr>
            <a:xfrm>
              <a:off x="88551" y="2247732"/>
              <a:ext cx="2658678" cy="1941589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4"/>
            <a:srcRect l="16168" t="31259" r="32290" b="1239"/>
            <a:stretch/>
          </p:blipFill>
          <p:spPr>
            <a:xfrm>
              <a:off x="2747229" y="2348694"/>
              <a:ext cx="2982410" cy="2115727"/>
            </a:xfrm>
            <a:prstGeom prst="rect">
              <a:avLst/>
            </a:prstGeom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/>
            <a:srcRect l="17313" t="33863" r="30969" b="1075"/>
            <a:stretch/>
          </p:blipFill>
          <p:spPr>
            <a:xfrm>
              <a:off x="5915494" y="2282997"/>
              <a:ext cx="2992605" cy="2039254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6"/>
            <a:srcRect l="24356" t="38474" r="32732" b="47252"/>
            <a:stretch/>
          </p:blipFill>
          <p:spPr>
            <a:xfrm>
              <a:off x="1659617" y="1538186"/>
              <a:ext cx="5470286" cy="596758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>
            <a:xfrm>
              <a:off x="2847933" y="1794370"/>
              <a:ext cx="2561931" cy="12466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8" name="Rechteck 7"/>
            <p:cNvSpPr/>
            <p:nvPr/>
          </p:nvSpPr>
          <p:spPr>
            <a:xfrm>
              <a:off x="3000333" y="1503053"/>
              <a:ext cx="2561931" cy="93665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3168110" y="1648575"/>
              <a:ext cx="131716" cy="81180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3519876" y="1985430"/>
              <a:ext cx="262597" cy="14735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>
              <a:off x="2541791" y="2049380"/>
              <a:ext cx="1025128" cy="184371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910955" y="1968648"/>
              <a:ext cx="262597" cy="14735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085865" y="1638496"/>
              <a:ext cx="131716" cy="108051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832826" y="2898655"/>
              <a:ext cx="643897" cy="553508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69185" y="3538469"/>
              <a:ext cx="2407574" cy="844205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2954482" y="3612409"/>
              <a:ext cx="2407574" cy="844205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724288" y="3014709"/>
              <a:ext cx="643897" cy="50318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2647194" y="2608740"/>
              <a:ext cx="353140" cy="50318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5538477" y="2923814"/>
              <a:ext cx="353140" cy="50318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8450260" y="2955961"/>
              <a:ext cx="353140" cy="50318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7622734" y="2962409"/>
              <a:ext cx="652167" cy="503189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989470" y="3608994"/>
              <a:ext cx="2875700" cy="844205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7664471" y="3509698"/>
              <a:ext cx="273214" cy="285054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8053603" y="3517969"/>
              <a:ext cx="273214" cy="285054"/>
            </a:xfrm>
            <a:prstGeom prst="rect">
              <a:avLst/>
            </a:prstGeom>
            <a:solidFill>
              <a:schemeClr val="bg1"/>
            </a:solidFill>
          </p:spPr>
          <p:txBody>
            <a:bodyPr rtlCol="0" anchor="ctr">
              <a:spAutoFit/>
            </a:bodyPr>
            <a:lstStyle/>
            <a:p>
              <a:pPr algn="ctr"/>
              <a:endParaRPr lang="de-DE">
                <a:latin typeface="+mj-lt"/>
              </a:endParaRP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185501" y="3847123"/>
            <a:ext cx="179657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err="1">
                <a:latin typeface="+mj-lt"/>
              </a:rPr>
              <a:t>One</a:t>
            </a:r>
            <a:r>
              <a:rPr lang="de-DE" sz="1200" i="1" dirty="0">
                <a:latin typeface="+mj-lt"/>
              </a:rPr>
              <a:t> </a:t>
            </a:r>
            <a:r>
              <a:rPr lang="de-DE" sz="1200" i="1" dirty="0" err="1">
                <a:latin typeface="+mj-lt"/>
              </a:rPr>
              <a:t>cycle</a:t>
            </a:r>
            <a:r>
              <a:rPr lang="de-DE" sz="1200" i="1" dirty="0">
                <a:latin typeface="+mj-lt"/>
              </a:rPr>
              <a:t> per </a:t>
            </a:r>
            <a:r>
              <a:rPr lang="de-DE" sz="1200" i="1" dirty="0" err="1">
                <a:latin typeface="+mj-lt"/>
              </a:rPr>
              <a:t>week</a:t>
            </a:r>
            <a:endParaRPr lang="de-DE" sz="1200" i="1" dirty="0">
              <a:latin typeface="+mj-lt"/>
            </a:endParaRPr>
          </a:p>
          <a:p>
            <a:r>
              <a:rPr lang="de-DE" sz="1200" i="1" dirty="0" err="1">
                <a:latin typeface="+mj-lt"/>
              </a:rPr>
              <a:t>One</a:t>
            </a:r>
            <a:r>
              <a:rPr lang="de-DE" sz="1200" i="1" dirty="0">
                <a:latin typeface="+mj-lt"/>
              </a:rPr>
              <a:t> </a:t>
            </a:r>
            <a:r>
              <a:rPr lang="de-DE" sz="1200" i="1" dirty="0" err="1">
                <a:latin typeface="+mj-lt"/>
              </a:rPr>
              <a:t>subcycle</a:t>
            </a:r>
            <a:r>
              <a:rPr lang="de-DE" sz="1200" i="1" dirty="0">
                <a:latin typeface="+mj-lt"/>
              </a:rPr>
              <a:t> per </a:t>
            </a:r>
            <a:r>
              <a:rPr lang="de-DE" sz="1200" i="1" dirty="0" smtClean="0">
                <a:latin typeface="+mj-lt"/>
              </a:rPr>
              <a:t>24hrs</a:t>
            </a:r>
            <a:endParaRPr lang="de-DE" sz="1200" i="1" dirty="0">
              <a:latin typeface="+mj-lt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787086" y="2518886"/>
            <a:ext cx="55596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700" i="1" dirty="0" smtClean="0">
                <a:latin typeface="+mj-lt"/>
              </a:rPr>
              <a:t>Y1=</a:t>
            </a:r>
            <a:r>
              <a:rPr lang="de-DE" sz="700" i="1" dirty="0" err="1" smtClean="0">
                <a:latin typeface="+mj-lt"/>
              </a:rPr>
              <a:t>Temp</a:t>
            </a:r>
            <a:endParaRPr lang="de-DE" sz="700" i="1" dirty="0" smtClean="0">
              <a:latin typeface="+mj-lt"/>
            </a:endParaRPr>
          </a:p>
          <a:p>
            <a:r>
              <a:rPr lang="de-DE" sz="700" i="1" dirty="0" smtClean="0">
                <a:latin typeface="+mj-lt"/>
              </a:rPr>
              <a:t>Y2=</a:t>
            </a:r>
            <a:r>
              <a:rPr lang="de-DE" sz="700" i="1" dirty="0" err="1" smtClean="0">
                <a:latin typeface="+mj-lt"/>
              </a:rPr>
              <a:t>rH</a:t>
            </a:r>
            <a:r>
              <a:rPr lang="de-DE" sz="700" i="1" dirty="0" smtClean="0">
                <a:latin typeface="+mj-lt"/>
              </a:rPr>
              <a:t> %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2131027" y="3130346"/>
            <a:ext cx="3222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i="1" dirty="0">
                <a:latin typeface="+mj-lt"/>
              </a:rPr>
              <a:t>A</a:t>
            </a:r>
            <a:endParaRPr lang="de-DE" sz="1200" i="1" dirty="0" smtClean="0">
              <a:latin typeface="+mj-lt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038712" y="3242466"/>
            <a:ext cx="3222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B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7946397" y="3161230"/>
            <a:ext cx="3222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C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288757" y="3847123"/>
            <a:ext cx="658849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i="1" dirty="0" smtClean="0">
                <a:latin typeface="+mj-lt"/>
              </a:rPr>
              <a:t>1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per </a:t>
            </a:r>
            <a:r>
              <a:rPr lang="de-DE" sz="1200" i="1" dirty="0" err="1" smtClean="0">
                <a:latin typeface="+mj-lt"/>
              </a:rPr>
              <a:t>week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with</a:t>
            </a:r>
            <a:r>
              <a:rPr lang="de-DE" sz="1200" i="1" dirty="0" smtClean="0">
                <a:latin typeface="+mj-lt"/>
              </a:rPr>
              <a:t> 3 different </a:t>
            </a:r>
            <a:r>
              <a:rPr lang="de-DE" sz="1200" i="1" dirty="0" err="1" smtClean="0">
                <a:latin typeface="+mj-lt"/>
              </a:rPr>
              <a:t>subcycles</a:t>
            </a:r>
            <a:r>
              <a:rPr lang="de-DE" sz="1200" i="1" dirty="0" smtClean="0">
                <a:latin typeface="+mj-lt"/>
              </a:rPr>
              <a:t> (24hrs)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i="1" dirty="0" err="1">
                <a:latin typeface="+mj-lt"/>
              </a:rPr>
              <a:t>Corrosion</a:t>
            </a:r>
            <a:r>
              <a:rPr lang="de-DE" sz="1200" i="1" dirty="0">
                <a:latin typeface="+mj-lt"/>
              </a:rPr>
              <a:t> </a:t>
            </a:r>
            <a:r>
              <a:rPr lang="de-DE" sz="1200" i="1" dirty="0" err="1">
                <a:latin typeface="+mj-lt"/>
              </a:rPr>
              <a:t>test</a:t>
            </a:r>
            <a:r>
              <a:rPr lang="de-DE" sz="1200" i="1" dirty="0">
                <a:latin typeface="+mj-lt"/>
              </a:rPr>
              <a:t> </a:t>
            </a:r>
            <a:r>
              <a:rPr lang="de-DE" sz="1200" i="1" dirty="0" err="1">
                <a:latin typeface="+mj-lt"/>
              </a:rPr>
              <a:t>only</a:t>
            </a:r>
            <a:r>
              <a:rPr lang="de-DE" sz="1200" i="1" dirty="0">
                <a:latin typeface="+mj-lt"/>
              </a:rPr>
              <a:t> - </a:t>
            </a:r>
            <a:r>
              <a:rPr lang="de-DE" sz="1200" i="1" dirty="0" err="1">
                <a:latin typeface="+mj-lt"/>
              </a:rPr>
              <a:t>no</a:t>
            </a:r>
            <a:r>
              <a:rPr lang="de-DE" sz="1200" i="1" dirty="0">
                <a:latin typeface="+mj-lt"/>
              </a:rPr>
              <a:t> light </a:t>
            </a:r>
            <a:r>
              <a:rPr lang="de-DE" sz="1200" i="1" dirty="0" err="1">
                <a:latin typeface="+mj-lt"/>
              </a:rPr>
              <a:t>step</a:t>
            </a:r>
            <a:r>
              <a:rPr lang="de-DE" sz="1200" i="1" dirty="0">
                <a:latin typeface="+mj-lt"/>
              </a:rPr>
              <a:t> </a:t>
            </a:r>
            <a:r>
              <a:rPr lang="de-DE" sz="1200" i="1" dirty="0" err="1">
                <a:latin typeface="+mj-lt"/>
              </a:rPr>
              <a:t>included</a:t>
            </a:r>
            <a:endParaRPr lang="de-DE" sz="1200" i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i="1" dirty="0" err="1" smtClean="0">
                <a:latin typeface="+mj-lt"/>
              </a:rPr>
              <a:t>Extremly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complex</a:t>
            </a:r>
            <a:r>
              <a:rPr lang="de-DE" sz="1200" i="1" dirty="0" smtClean="0">
                <a:latin typeface="+mj-lt"/>
              </a:rPr>
              <a:t> – </a:t>
            </a:r>
            <a:r>
              <a:rPr lang="de-DE" sz="1200" i="1" dirty="0" err="1" smtClean="0">
                <a:latin typeface="+mj-lt"/>
              </a:rPr>
              <a:t>very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detailled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definition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of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salt</a:t>
            </a:r>
            <a:r>
              <a:rPr lang="de-DE" sz="1200" i="1" dirty="0" smtClean="0">
                <a:latin typeface="+mj-lt"/>
              </a:rPr>
              <a:t> spray, </a:t>
            </a:r>
            <a:r>
              <a:rPr lang="de-DE" sz="1200" i="1" dirty="0" err="1" smtClean="0">
                <a:latin typeface="+mj-lt"/>
              </a:rPr>
              <a:t>humidity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and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temperature</a:t>
            </a:r>
            <a:endParaRPr lang="de-DE" sz="12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136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VDA corrosion test cycle – why so complex?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90230" y="1534743"/>
            <a:ext cx="7198383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i="1" dirty="0" err="1" smtClean="0">
                <a:latin typeface="+mj-lt"/>
              </a:rPr>
              <a:t>Because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we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can</a:t>
            </a:r>
            <a:r>
              <a:rPr lang="de-DE" sz="1800" i="1" dirty="0" smtClean="0">
                <a:latin typeface="+mj-lt"/>
              </a:rPr>
              <a:t> – modern </a:t>
            </a:r>
            <a:r>
              <a:rPr lang="de-DE" sz="1800" i="1" dirty="0" err="1" smtClean="0">
                <a:latin typeface="+mj-lt"/>
              </a:rPr>
              <a:t>equipment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allows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precise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control</a:t>
            </a:r>
            <a:endParaRPr lang="de-DE" sz="18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i="1" dirty="0" err="1" smtClean="0">
                <a:latin typeface="+mj-lt"/>
              </a:rPr>
              <a:t>Ramps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are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the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key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to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control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the</a:t>
            </a:r>
            <a:r>
              <a:rPr lang="de-DE" sz="1800" i="1" dirty="0" smtClean="0">
                <a:latin typeface="+mj-lt"/>
              </a:rPr>
              <a:t> „Time </a:t>
            </a:r>
            <a:r>
              <a:rPr lang="de-DE" sz="1800" i="1" dirty="0" err="1" smtClean="0">
                <a:latin typeface="+mj-lt"/>
              </a:rPr>
              <a:t>of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Wetness</a:t>
            </a:r>
            <a:r>
              <a:rPr lang="de-DE" sz="1800" i="1" dirty="0" smtClean="0">
                <a:latin typeface="+mj-lt"/>
              </a:rPr>
              <a:t>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i="1" dirty="0" smtClean="0">
                <a:latin typeface="+mj-lt"/>
              </a:rPr>
              <a:t>Time </a:t>
            </a:r>
            <a:r>
              <a:rPr lang="de-DE" sz="1800" i="1" dirty="0" err="1" smtClean="0">
                <a:latin typeface="+mj-lt"/>
              </a:rPr>
              <a:t>of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Wetness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has</a:t>
            </a:r>
            <a:r>
              <a:rPr lang="de-DE" sz="1800" i="1" dirty="0" smtClean="0">
                <a:latin typeface="+mj-lt"/>
              </a:rPr>
              <a:t> an </a:t>
            </a:r>
            <a:r>
              <a:rPr lang="de-DE" sz="1800" i="1" dirty="0" err="1" smtClean="0">
                <a:latin typeface="+mj-lt"/>
              </a:rPr>
              <a:t>influence</a:t>
            </a:r>
            <a:r>
              <a:rPr lang="de-DE" sz="1800" i="1" dirty="0" smtClean="0">
                <a:latin typeface="+mj-lt"/>
              </a:rPr>
              <a:t> on </a:t>
            </a:r>
            <a:r>
              <a:rPr lang="de-DE" sz="1800" i="1" dirty="0" err="1" smtClean="0">
                <a:latin typeface="+mj-lt"/>
              </a:rPr>
              <a:t>the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results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of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both</a:t>
            </a:r>
            <a:r>
              <a:rPr lang="de-DE" sz="1800" i="1" dirty="0" smtClean="0">
                <a:latin typeface="+mj-lt"/>
              </a:rPr>
              <a:t>, </a:t>
            </a:r>
            <a:r>
              <a:rPr lang="de-DE" sz="1800" i="1" dirty="0" err="1" smtClean="0">
                <a:latin typeface="+mj-lt"/>
              </a:rPr>
              <a:t>corrosion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and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weathering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tests</a:t>
            </a:r>
            <a:r>
              <a:rPr lang="de-DE" sz="1800" i="1" dirty="0" smtClean="0">
                <a:latin typeface="+mj-lt"/>
              </a:rPr>
              <a:t>. Thus, </a:t>
            </a:r>
            <a:r>
              <a:rPr lang="de-DE" sz="1800" i="1" dirty="0" err="1" smtClean="0">
                <a:latin typeface="+mj-lt"/>
              </a:rPr>
              <a:t>the</a:t>
            </a:r>
            <a:r>
              <a:rPr lang="de-DE" sz="1800" i="1" dirty="0" smtClean="0">
                <a:latin typeface="+mj-lt"/>
              </a:rPr>
              <a:t> Level </a:t>
            </a:r>
            <a:r>
              <a:rPr lang="de-DE" sz="1800" i="1" dirty="0" err="1" smtClean="0">
                <a:latin typeface="+mj-lt"/>
              </a:rPr>
              <a:t>of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wetness</a:t>
            </a:r>
            <a:r>
              <a:rPr lang="de-DE" sz="1800" i="1" dirty="0" smtClean="0">
                <a:latin typeface="+mj-lt"/>
              </a:rPr>
              <a:t> must </a:t>
            </a:r>
            <a:r>
              <a:rPr lang="de-DE" sz="1800" i="1" dirty="0" err="1" smtClean="0">
                <a:latin typeface="+mj-lt"/>
              </a:rPr>
              <a:t>be</a:t>
            </a:r>
            <a:r>
              <a:rPr lang="de-DE" sz="1800" i="1" dirty="0" smtClean="0">
                <a:latin typeface="+mj-lt"/>
              </a:rPr>
              <a:t> </a:t>
            </a:r>
            <a:r>
              <a:rPr lang="de-DE" sz="1800" i="1" dirty="0" err="1" smtClean="0">
                <a:latin typeface="+mj-lt"/>
              </a:rPr>
              <a:t>controlled</a:t>
            </a:r>
            <a:r>
              <a:rPr lang="de-DE" sz="1800" i="1" dirty="0" smtClean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i="1" dirty="0" smtClean="0">
                <a:latin typeface="+mj-lt"/>
              </a:rPr>
              <a:t>But </a:t>
            </a:r>
            <a:r>
              <a:rPr lang="de-DE" sz="1800" i="1" dirty="0" err="1" smtClean="0">
                <a:latin typeface="+mj-lt"/>
              </a:rPr>
              <a:t>beware</a:t>
            </a:r>
            <a:r>
              <a:rPr lang="de-DE" sz="1800" i="1" dirty="0" smtClean="0">
                <a:latin typeface="+mj-lt"/>
              </a:rPr>
              <a:t> „</a:t>
            </a:r>
            <a:r>
              <a:rPr lang="de-DE" sz="1800" i="1" dirty="0" err="1" smtClean="0">
                <a:latin typeface="+mj-lt"/>
              </a:rPr>
              <a:t>over</a:t>
            </a:r>
            <a:r>
              <a:rPr lang="de-DE" sz="1800" i="1" dirty="0" smtClean="0">
                <a:latin typeface="+mj-lt"/>
              </a:rPr>
              <a:t>-engineering“</a:t>
            </a:r>
          </a:p>
        </p:txBody>
      </p:sp>
    </p:spTree>
    <p:extLst>
      <p:ext uri="{BB962C8B-B14F-4D97-AF65-F5344CB8AC3E}">
        <p14:creationId xmlns:p14="http://schemas.microsoft.com/office/powerpoint/2010/main" val="56361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Over-engineering</a:t>
            </a:r>
            <a:endParaRPr lang="de-DE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31281"/>
              </p:ext>
            </p:extLst>
          </p:nvPr>
        </p:nvGraphicFramePr>
        <p:xfrm>
          <a:off x="976340" y="1263427"/>
          <a:ext cx="6442075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8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Over-engineering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964255" y="1165555"/>
            <a:ext cx="6442075" cy="3124200"/>
            <a:chOff x="964255" y="1165555"/>
            <a:chExt cx="6442075" cy="3124200"/>
          </a:xfrm>
        </p:grpSpPr>
        <p:cxnSp>
          <p:nvCxnSpPr>
            <p:cNvPr id="5" name="Gerader Verbinder 4"/>
            <p:cNvCxnSpPr/>
            <p:nvPr/>
          </p:nvCxnSpPr>
          <p:spPr>
            <a:xfrm flipV="1">
              <a:off x="1109219" y="3152079"/>
              <a:ext cx="1537561" cy="8057"/>
            </a:xfrm>
            <a:prstGeom prst="line">
              <a:avLst/>
            </a:prstGeom>
            <a:ln w="365125">
              <a:solidFill>
                <a:schemeClr val="accent1">
                  <a:shade val="95000"/>
                  <a:satMod val="105000"/>
                  <a:alpha val="2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/>
            <p:cNvCxnSpPr/>
            <p:nvPr/>
          </p:nvCxnSpPr>
          <p:spPr>
            <a:xfrm flipV="1">
              <a:off x="2447628" y="2058488"/>
              <a:ext cx="1529761" cy="1185256"/>
            </a:xfrm>
            <a:prstGeom prst="line">
              <a:avLst/>
            </a:prstGeom>
            <a:ln w="365125">
              <a:solidFill>
                <a:schemeClr val="accent1">
                  <a:shade val="95000"/>
                  <a:satMod val="105000"/>
                  <a:alpha val="2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>
            <a:xfrm>
              <a:off x="3854982" y="2137696"/>
              <a:ext cx="1921449" cy="14623"/>
            </a:xfrm>
            <a:prstGeom prst="line">
              <a:avLst/>
            </a:prstGeom>
            <a:ln w="365125">
              <a:solidFill>
                <a:schemeClr val="accent1">
                  <a:shade val="95000"/>
                  <a:satMod val="105000"/>
                  <a:alpha val="2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>
            <a:xfrm>
              <a:off x="5628437" y="2078376"/>
              <a:ext cx="1551111" cy="1773455"/>
            </a:xfrm>
            <a:prstGeom prst="line">
              <a:avLst/>
            </a:prstGeom>
            <a:ln w="365125">
              <a:solidFill>
                <a:schemeClr val="accent1">
                  <a:shade val="95000"/>
                  <a:satMod val="105000"/>
                  <a:alpha val="2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" name="Diagramm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53133784"/>
                </p:ext>
              </p:extLst>
            </p:nvPr>
          </p:nvGraphicFramePr>
          <p:xfrm>
            <a:off x="964255" y="1165555"/>
            <a:ext cx="6442075" cy="3124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3" name="Textfeld 2"/>
          <p:cNvSpPr txBox="1"/>
          <p:nvPr/>
        </p:nvSpPr>
        <p:spPr>
          <a:xfrm>
            <a:off x="1669086" y="4289755"/>
            <a:ext cx="434670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latin typeface="+mj-lt"/>
              </a:rPr>
              <a:t>All 25 </a:t>
            </a:r>
            <a:r>
              <a:rPr lang="de-DE" sz="1400" i="1" dirty="0" err="1" smtClean="0">
                <a:latin typeface="+mj-lt"/>
              </a:rPr>
              <a:t>data</a:t>
            </a:r>
            <a:r>
              <a:rPr lang="de-DE" sz="1400" i="1" dirty="0" smtClean="0">
                <a:latin typeface="+mj-lt"/>
              </a:rPr>
              <a:t> </a:t>
            </a:r>
            <a:r>
              <a:rPr lang="de-DE" sz="1400" i="1" dirty="0" err="1" smtClean="0">
                <a:latin typeface="+mj-lt"/>
              </a:rPr>
              <a:t>point</a:t>
            </a:r>
            <a:r>
              <a:rPr lang="de-DE" sz="1400" i="1" dirty="0" smtClean="0">
                <a:latin typeface="+mj-lt"/>
              </a:rPr>
              <a:t> </a:t>
            </a:r>
            <a:r>
              <a:rPr lang="de-DE" sz="1400" i="1" dirty="0" err="1" smtClean="0">
                <a:latin typeface="+mj-lt"/>
              </a:rPr>
              <a:t>can</a:t>
            </a:r>
            <a:r>
              <a:rPr lang="de-DE" sz="1400" i="1" dirty="0" smtClean="0">
                <a:latin typeface="+mj-lt"/>
              </a:rPr>
              <a:t> </a:t>
            </a:r>
            <a:r>
              <a:rPr lang="de-DE" sz="1400" i="1" dirty="0" err="1" smtClean="0">
                <a:latin typeface="+mj-lt"/>
              </a:rPr>
              <a:t>be</a:t>
            </a:r>
            <a:r>
              <a:rPr lang="de-DE" sz="1400" i="1" dirty="0" smtClean="0">
                <a:latin typeface="+mj-lt"/>
              </a:rPr>
              <a:t> </a:t>
            </a:r>
            <a:r>
              <a:rPr lang="de-DE" sz="1400" i="1" dirty="0" err="1" smtClean="0">
                <a:latin typeface="+mj-lt"/>
              </a:rPr>
              <a:t>replaced</a:t>
            </a:r>
            <a:r>
              <a:rPr lang="de-DE" sz="1400" i="1" dirty="0" smtClean="0">
                <a:latin typeface="+mj-lt"/>
              </a:rPr>
              <a:t> </a:t>
            </a:r>
            <a:r>
              <a:rPr lang="de-DE" sz="1400" i="1" dirty="0" err="1" smtClean="0">
                <a:latin typeface="+mj-lt"/>
              </a:rPr>
              <a:t>by</a:t>
            </a:r>
            <a:r>
              <a:rPr lang="de-DE" sz="1400" i="1" dirty="0" smtClean="0">
                <a:latin typeface="+mj-lt"/>
              </a:rPr>
              <a:t> 5 + </a:t>
            </a:r>
            <a:r>
              <a:rPr lang="de-DE" sz="1400" i="1" dirty="0" err="1" smtClean="0">
                <a:latin typeface="+mj-lt"/>
              </a:rPr>
              <a:t>tolerance</a:t>
            </a:r>
            <a:endParaRPr lang="de-DE" sz="14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59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Options for Ramp/Transition </a:t>
            </a:r>
            <a:r>
              <a:rPr lang="en-US" dirty="0"/>
              <a:t>Times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49949" y="1788519"/>
            <a:ext cx="7955683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u="sng" dirty="0"/>
              <a:t>Linear</a:t>
            </a:r>
          </a:p>
          <a:p>
            <a:pPr marL="400050" lvl="1" indent="0">
              <a:buNone/>
            </a:pPr>
            <a:r>
              <a:rPr lang="en-US" sz="2000" dirty="0"/>
              <a:t>Specify </a:t>
            </a:r>
            <a:r>
              <a:rPr lang="en-US" sz="2000" dirty="0" smtClean="0"/>
              <a:t>Time Controller </a:t>
            </a:r>
            <a:r>
              <a:rPr lang="en-US" sz="2000" dirty="0"/>
              <a:t>adjusts temperature &amp; RH for linear transition from beginning to end of ramp time</a:t>
            </a:r>
          </a:p>
          <a:p>
            <a:pPr marL="0" indent="0">
              <a:buNone/>
            </a:pPr>
            <a:endParaRPr lang="en-US" sz="2000" u="sng" dirty="0" smtClean="0"/>
          </a:p>
          <a:p>
            <a:pPr marL="0" indent="0">
              <a:buNone/>
            </a:pPr>
            <a:r>
              <a:rPr lang="en-US" sz="2000" u="sng" dirty="0" smtClean="0"/>
              <a:t>Less </a:t>
            </a:r>
            <a:r>
              <a:rPr lang="en-US" sz="2000" u="sng" dirty="0"/>
              <a:t>Than</a:t>
            </a:r>
          </a:p>
          <a:p>
            <a:pPr marL="400050" lvl="1" indent="0">
              <a:buNone/>
            </a:pPr>
            <a:r>
              <a:rPr lang="en-US" sz="2000" dirty="0"/>
              <a:t>Specify </a:t>
            </a:r>
            <a:r>
              <a:rPr lang="en-US" sz="2000" dirty="0" err="1" smtClean="0"/>
              <a:t>TimeController</a:t>
            </a:r>
            <a:r>
              <a:rPr lang="en-US" sz="2000" dirty="0" smtClean="0"/>
              <a:t> </a:t>
            </a:r>
            <a:r>
              <a:rPr lang="en-US" sz="2000" dirty="0"/>
              <a:t>attempts to achieve conditions within specified time</a:t>
            </a:r>
          </a:p>
        </p:txBody>
      </p:sp>
    </p:spTree>
    <p:extLst>
      <p:ext uri="{BB962C8B-B14F-4D97-AF65-F5344CB8AC3E}">
        <p14:creationId xmlns:p14="http://schemas.microsoft.com/office/powerpoint/2010/main" val="52650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/>
              <a:t>Linear Ramp Time</a:t>
            </a:r>
            <a:endParaRPr lang="de-D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477" y="1568825"/>
            <a:ext cx="4777438" cy="287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07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/>
              <a:t>“Less Than” Ramp Time</a:t>
            </a:r>
            <a:endParaRPr lang="de-DE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728" y="1301463"/>
            <a:ext cx="5252704" cy="315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59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Where does ASTM </a:t>
            </a:r>
            <a:r>
              <a:rPr lang="en-US" dirty="0"/>
              <a:t>D7869 </a:t>
            </a:r>
            <a:r>
              <a:rPr lang="en-US" dirty="0" smtClean="0"/>
              <a:t>come from?</a:t>
            </a:r>
            <a:endParaRPr lang="de-DE" dirty="0"/>
          </a:p>
        </p:txBody>
      </p:sp>
      <p:graphicFrame>
        <p:nvGraphicFramePr>
          <p:cNvPr id="11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1758"/>
              </p:ext>
            </p:extLst>
          </p:nvPr>
        </p:nvGraphicFramePr>
        <p:xfrm>
          <a:off x="1139979" y="1333333"/>
          <a:ext cx="6195362" cy="3249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r:id="rId4" imgW="8535140" imgH="5718544" progId="Excel.Chart.8">
                  <p:embed/>
                </p:oleObj>
              </mc:Choice>
              <mc:Fallback>
                <p:oleObj r:id="rId4" imgW="8535140" imgH="5718544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979" y="1333333"/>
                        <a:ext cx="6195362" cy="3249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7194354" y="4128899"/>
            <a:ext cx="179657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err="1" smtClean="0">
                <a:latin typeface="+mj-lt"/>
              </a:rPr>
              <a:t>One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per 24hrs</a:t>
            </a:r>
          </a:p>
        </p:txBody>
      </p:sp>
    </p:spTree>
    <p:extLst>
      <p:ext uri="{BB962C8B-B14F-4D97-AF65-F5344CB8AC3E}">
        <p14:creationId xmlns:p14="http://schemas.microsoft.com/office/powerpoint/2010/main" val="315043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126462"/>
          </a:xfrm>
        </p:spPr>
        <p:txBody>
          <a:bodyPr/>
          <a:lstStyle/>
          <a:p>
            <a:r>
              <a:rPr lang="en-US" dirty="0"/>
              <a:t>Corrosion during ramping</a:t>
            </a:r>
            <a:br>
              <a:rPr lang="en-US" dirty="0"/>
            </a:br>
            <a:r>
              <a:rPr lang="en-US" sz="2400" dirty="0"/>
              <a:t>Low RH, &lt;50%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081" y="1615306"/>
            <a:ext cx="4793845" cy="279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5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126462"/>
          </a:xfrm>
        </p:spPr>
        <p:txBody>
          <a:bodyPr/>
          <a:lstStyle/>
          <a:p>
            <a:r>
              <a:rPr lang="en-US" dirty="0"/>
              <a:t>Corrosion during ramping</a:t>
            </a:r>
            <a:br>
              <a:rPr lang="en-US" dirty="0"/>
            </a:br>
            <a:r>
              <a:rPr lang="en-US" sz="2400" dirty="0"/>
              <a:t>50% &lt; RH &lt; 76%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562" y="1468177"/>
            <a:ext cx="5432260" cy="317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14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126462"/>
          </a:xfrm>
        </p:spPr>
        <p:txBody>
          <a:bodyPr/>
          <a:lstStyle/>
          <a:p>
            <a:r>
              <a:rPr lang="en-US" dirty="0"/>
              <a:t>Corrosion during ramping</a:t>
            </a:r>
            <a:br>
              <a:rPr lang="en-US" dirty="0"/>
            </a:br>
            <a:r>
              <a:rPr lang="en-US" sz="2400" dirty="0"/>
              <a:t>High RH &gt; 76%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67" y="1404985"/>
            <a:ext cx="5609501" cy="327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8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126462"/>
          </a:xfrm>
        </p:spPr>
        <p:txBody>
          <a:bodyPr/>
          <a:lstStyle/>
          <a:p>
            <a:r>
              <a:rPr lang="en-US" dirty="0"/>
              <a:t>Corrosion during ramping</a:t>
            </a:r>
            <a:br>
              <a:rPr lang="en-US" dirty="0"/>
            </a:br>
            <a:r>
              <a:rPr lang="en-US" sz="2400" dirty="0"/>
              <a:t>High RH &gt; 76%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67" y="1404985"/>
            <a:ext cx="5609501" cy="327484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930" y="3508557"/>
            <a:ext cx="2592460" cy="78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8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153649"/>
          </a:xfrm>
        </p:spPr>
        <p:txBody>
          <a:bodyPr/>
          <a:lstStyle/>
          <a:p>
            <a:r>
              <a:rPr lang="en-US" dirty="0" smtClean="0"/>
              <a:t>Uncontrolled BP Temperature during spray </a:t>
            </a:r>
            <a:r>
              <a:rPr lang="en-US" sz="2400" dirty="0"/>
              <a:t>(</a:t>
            </a:r>
            <a:r>
              <a:rPr lang="en-US" sz="2400" dirty="0" smtClean="0"/>
              <a:t>Xenon)</a:t>
            </a:r>
            <a:endParaRPr lang="de-DE" dirty="0"/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8561"/>
              </p:ext>
            </p:extLst>
          </p:nvPr>
        </p:nvGraphicFramePr>
        <p:xfrm>
          <a:off x="1905144" y="1700535"/>
          <a:ext cx="4583112" cy="26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807648" y="2666664"/>
            <a:ext cx="1989928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i="1" dirty="0" smtClean="0">
                <a:latin typeface="+mj-lt"/>
              </a:rPr>
              <a:t>BP </a:t>
            </a:r>
            <a:r>
              <a:rPr lang="de-DE" sz="1100" i="1" dirty="0" err="1" smtClean="0">
                <a:latin typeface="+mj-lt"/>
              </a:rPr>
              <a:t>temp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setpoint</a:t>
            </a:r>
            <a:r>
              <a:rPr lang="de-DE" sz="1100" i="1" dirty="0" smtClean="0">
                <a:latin typeface="+mj-lt"/>
              </a:rPr>
              <a:t>: 63°C</a:t>
            </a:r>
          </a:p>
          <a:p>
            <a:r>
              <a:rPr lang="de-DE" sz="1100" i="1" dirty="0" smtClean="0">
                <a:latin typeface="+mj-lt"/>
              </a:rPr>
              <a:t>18min spray</a:t>
            </a:r>
          </a:p>
          <a:p>
            <a:r>
              <a:rPr lang="de-DE" sz="1100" i="1" dirty="0" err="1" smtClean="0">
                <a:latin typeface="+mj-lt"/>
              </a:rPr>
              <a:t>Continous</a:t>
            </a:r>
            <a:r>
              <a:rPr lang="de-DE" sz="1100" i="1" dirty="0" smtClean="0">
                <a:latin typeface="+mj-lt"/>
              </a:rPr>
              <a:t> light on </a:t>
            </a:r>
          </a:p>
          <a:p>
            <a:endParaRPr lang="de-DE" sz="1100" i="1" dirty="0" smtClean="0">
              <a:latin typeface="+mj-lt"/>
            </a:endParaRPr>
          </a:p>
          <a:p>
            <a:endParaRPr lang="de-DE" sz="1100" i="1" dirty="0">
              <a:latin typeface="+mj-lt"/>
            </a:endParaRPr>
          </a:p>
          <a:p>
            <a:r>
              <a:rPr lang="de-DE" sz="1100" i="1" dirty="0" err="1" smtClean="0">
                <a:latin typeface="+mj-lt"/>
              </a:rPr>
              <a:t>Uncontrolled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temperature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condition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for</a:t>
            </a:r>
            <a:r>
              <a:rPr lang="de-DE" sz="1100" i="1" dirty="0" smtClean="0">
                <a:latin typeface="+mj-lt"/>
              </a:rPr>
              <a:t> 50 </a:t>
            </a:r>
            <a:r>
              <a:rPr lang="de-DE" sz="1100" i="1" dirty="0" err="1" smtClean="0">
                <a:latin typeface="+mj-lt"/>
              </a:rPr>
              <a:t>mins</a:t>
            </a:r>
            <a:r>
              <a:rPr lang="de-DE" sz="1100" i="1" dirty="0" smtClean="0">
                <a:latin typeface="+mj-lt"/>
              </a:rPr>
              <a:t> due </a:t>
            </a:r>
            <a:r>
              <a:rPr lang="de-DE" sz="1100" i="1" dirty="0" err="1" smtClean="0">
                <a:latin typeface="+mj-lt"/>
              </a:rPr>
              <a:t>to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water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temperature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and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heating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performance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of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the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tester</a:t>
            </a:r>
            <a:endParaRPr lang="de-DE" sz="11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59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1086451"/>
          </a:xfrm>
        </p:spPr>
        <p:txBody>
          <a:bodyPr/>
          <a:lstStyle/>
          <a:p>
            <a:r>
              <a:rPr lang="en-US" dirty="0"/>
              <a:t>Uncontrolled BP Temperature during spray </a:t>
            </a:r>
            <a:r>
              <a:rPr lang="en-US" sz="2400" dirty="0"/>
              <a:t>(Xenon)</a:t>
            </a:r>
            <a:endParaRPr lang="de-DE" dirty="0"/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8561"/>
              </p:ext>
            </p:extLst>
          </p:nvPr>
        </p:nvGraphicFramePr>
        <p:xfrm>
          <a:off x="1905144" y="1700535"/>
          <a:ext cx="4583112" cy="26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807648" y="2666664"/>
            <a:ext cx="1989928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i="1" dirty="0" smtClean="0">
                <a:latin typeface="+mj-lt"/>
              </a:rPr>
              <a:t>BP </a:t>
            </a:r>
            <a:r>
              <a:rPr lang="de-DE" sz="1100" i="1" dirty="0" err="1" smtClean="0">
                <a:latin typeface="+mj-lt"/>
              </a:rPr>
              <a:t>temp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setpoint</a:t>
            </a:r>
            <a:r>
              <a:rPr lang="de-DE" sz="1100" i="1" dirty="0" smtClean="0">
                <a:latin typeface="+mj-lt"/>
              </a:rPr>
              <a:t>: 63°C</a:t>
            </a:r>
          </a:p>
          <a:p>
            <a:r>
              <a:rPr lang="de-DE" sz="1100" i="1" dirty="0">
                <a:latin typeface="+mj-lt"/>
              </a:rPr>
              <a:t>18min spray</a:t>
            </a:r>
          </a:p>
          <a:p>
            <a:r>
              <a:rPr lang="de-DE" sz="1100" i="1" dirty="0" err="1">
                <a:latin typeface="+mj-lt"/>
              </a:rPr>
              <a:t>Continous</a:t>
            </a:r>
            <a:r>
              <a:rPr lang="de-DE" sz="1100" i="1" dirty="0">
                <a:latin typeface="+mj-lt"/>
              </a:rPr>
              <a:t> light on </a:t>
            </a:r>
          </a:p>
          <a:p>
            <a:endParaRPr lang="de-DE" sz="1100" i="1" dirty="0" smtClean="0">
              <a:latin typeface="+mj-lt"/>
            </a:endParaRPr>
          </a:p>
          <a:p>
            <a:endParaRPr lang="de-DE" sz="1100" i="1" dirty="0">
              <a:latin typeface="+mj-lt"/>
            </a:endParaRPr>
          </a:p>
          <a:p>
            <a:r>
              <a:rPr lang="de-DE" sz="1100" i="1" dirty="0" err="1" smtClean="0">
                <a:latin typeface="+mj-lt"/>
              </a:rPr>
              <a:t>Uncontrolled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temperature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condition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for</a:t>
            </a:r>
            <a:r>
              <a:rPr lang="de-DE" sz="1100" i="1" dirty="0" smtClean="0">
                <a:latin typeface="+mj-lt"/>
              </a:rPr>
              <a:t> 50 </a:t>
            </a:r>
            <a:r>
              <a:rPr lang="de-DE" sz="1100" i="1" dirty="0" err="1" smtClean="0">
                <a:latin typeface="+mj-lt"/>
              </a:rPr>
              <a:t>mins</a:t>
            </a:r>
            <a:r>
              <a:rPr lang="de-DE" sz="1100" i="1" dirty="0" smtClean="0">
                <a:latin typeface="+mj-lt"/>
              </a:rPr>
              <a:t> due </a:t>
            </a:r>
            <a:r>
              <a:rPr lang="de-DE" sz="1100" i="1" dirty="0" err="1" smtClean="0">
                <a:latin typeface="+mj-lt"/>
              </a:rPr>
              <a:t>to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water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temperature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and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heating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performance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of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the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tester</a:t>
            </a:r>
            <a:endParaRPr lang="de-DE" sz="1100" i="1" dirty="0" smtClean="0">
              <a:latin typeface="+mj-lt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360522" y="2400804"/>
            <a:ext cx="326283" cy="12084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3145351" y="2400804"/>
            <a:ext cx="3306653" cy="7392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2607920" y="2408196"/>
            <a:ext cx="14434" cy="761993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2622354" y="3158105"/>
            <a:ext cx="522997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3131585" y="2400804"/>
            <a:ext cx="14434" cy="757301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leichschenkliges Dreieck 16"/>
          <p:cNvSpPr/>
          <p:nvPr/>
        </p:nvSpPr>
        <p:spPr>
          <a:xfrm>
            <a:off x="3613290" y="1530714"/>
            <a:ext cx="1800603" cy="6445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18" name="Gleichschenkliges Dreieck 17"/>
          <p:cNvSpPr/>
          <p:nvPr/>
        </p:nvSpPr>
        <p:spPr>
          <a:xfrm>
            <a:off x="3891235" y="1185386"/>
            <a:ext cx="1603221" cy="31471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90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Uncontrolled transition - workaround</a:t>
            </a:r>
            <a:endParaRPr lang="de-DE" dirty="0"/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8561"/>
              </p:ext>
            </p:extLst>
          </p:nvPr>
        </p:nvGraphicFramePr>
        <p:xfrm>
          <a:off x="1905144" y="1700535"/>
          <a:ext cx="4583112" cy="26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807648" y="2666664"/>
            <a:ext cx="1893251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i="1" dirty="0" smtClean="0">
                <a:latin typeface="+mj-lt"/>
              </a:rPr>
              <a:t>After spray </a:t>
            </a:r>
            <a:r>
              <a:rPr lang="de-DE" sz="1100" i="1" dirty="0" err="1" smtClean="0">
                <a:latin typeface="+mj-lt"/>
              </a:rPr>
              <a:t>cycle</a:t>
            </a:r>
            <a:r>
              <a:rPr lang="de-DE" sz="1100" i="1" dirty="0" smtClean="0">
                <a:latin typeface="+mj-lt"/>
              </a:rPr>
              <a:t>, </a:t>
            </a:r>
            <a:r>
              <a:rPr lang="de-DE" sz="1100" i="1" dirty="0" err="1" smtClean="0">
                <a:latin typeface="+mj-lt"/>
              </a:rPr>
              <a:t>the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uncontrolled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temperature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raise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is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replaced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by</a:t>
            </a:r>
            <a:r>
              <a:rPr lang="de-DE" sz="1100" i="1" dirty="0" smtClean="0">
                <a:latin typeface="+mj-lt"/>
              </a:rPr>
              <a:t> 5 </a:t>
            </a:r>
            <a:r>
              <a:rPr lang="de-DE" sz="1100" i="1" dirty="0" err="1" smtClean="0">
                <a:latin typeface="+mj-lt"/>
              </a:rPr>
              <a:t>defined</a:t>
            </a:r>
            <a:r>
              <a:rPr lang="de-DE" sz="1100" i="1" dirty="0" smtClean="0">
                <a:latin typeface="+mj-lt"/>
              </a:rPr>
              <a:t> </a:t>
            </a:r>
            <a:r>
              <a:rPr lang="de-DE" sz="1100" i="1" dirty="0" err="1" smtClean="0">
                <a:latin typeface="+mj-lt"/>
              </a:rPr>
              <a:t>steps</a:t>
            </a:r>
            <a:endParaRPr lang="de-DE" sz="1100" i="1" dirty="0" smtClean="0">
              <a:latin typeface="+mj-lt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360522" y="2400804"/>
            <a:ext cx="326283" cy="12084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4424980" y="2408860"/>
            <a:ext cx="1930352" cy="32225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2607920" y="2408196"/>
            <a:ext cx="14434" cy="761993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2622354" y="3158105"/>
            <a:ext cx="522997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3131585" y="2992948"/>
            <a:ext cx="13766" cy="165158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leichschenkliges Dreieck 16"/>
          <p:cNvSpPr/>
          <p:nvPr/>
        </p:nvSpPr>
        <p:spPr>
          <a:xfrm>
            <a:off x="3613290" y="1530714"/>
            <a:ext cx="1800603" cy="6445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18" name="Gleichschenkliges Dreieck 17"/>
          <p:cNvSpPr/>
          <p:nvPr/>
        </p:nvSpPr>
        <p:spPr>
          <a:xfrm>
            <a:off x="3891235" y="1185386"/>
            <a:ext cx="1603221" cy="31471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3133263" y="3003320"/>
            <a:ext cx="435717" cy="10817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3549842" y="2859348"/>
            <a:ext cx="13766" cy="165158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3549842" y="2878822"/>
            <a:ext cx="285333" cy="8056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3821409" y="2721720"/>
            <a:ext cx="13766" cy="165158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3821409" y="2743558"/>
            <a:ext cx="307823" cy="8056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4117147" y="2586456"/>
            <a:ext cx="13766" cy="165158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V="1">
            <a:off x="4129232" y="2604606"/>
            <a:ext cx="319911" cy="3688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flipV="1">
            <a:off x="4422971" y="2441085"/>
            <a:ext cx="4019" cy="197384"/>
          </a:xfrm>
          <a:prstGeom prst="straightConnector1">
            <a:avLst/>
          </a:prstGeom>
          <a:ln w="349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42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Why ASTM D7869 was a quantum step </a:t>
            </a:r>
            <a:endParaRPr lang="de-DE" dirty="0"/>
          </a:p>
        </p:txBody>
      </p:sp>
      <p:sp>
        <p:nvSpPr>
          <p:cNvPr id="18" name="Gleichschenkliges Dreieck 17"/>
          <p:cNvSpPr/>
          <p:nvPr/>
        </p:nvSpPr>
        <p:spPr>
          <a:xfrm>
            <a:off x="3891235" y="1185386"/>
            <a:ext cx="1603221" cy="31471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23061" y="1216517"/>
            <a:ext cx="8120839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Simple, quick-</a:t>
            </a:r>
            <a:r>
              <a:rPr lang="de-DE" sz="2000" i="1" dirty="0" err="1" smtClean="0">
                <a:latin typeface="+mj-lt"/>
              </a:rPr>
              <a:t>cycling</a:t>
            </a:r>
            <a:r>
              <a:rPr lang="de-DE" sz="2000" i="1" dirty="0" smtClean="0">
                <a:latin typeface="+mj-lt"/>
              </a:rPr>
              <a:t> light-</a:t>
            </a:r>
            <a:r>
              <a:rPr lang="de-DE" sz="2000" i="1" dirty="0" err="1" smtClean="0">
                <a:latin typeface="+mj-lt"/>
              </a:rPr>
              <a:t>and</a:t>
            </a:r>
            <a:r>
              <a:rPr lang="de-DE" sz="2000" i="1" dirty="0" smtClean="0">
                <a:latin typeface="+mj-lt"/>
              </a:rPr>
              <a:t>-spray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protocols</a:t>
            </a:r>
            <a:r>
              <a:rPr lang="de-DE" sz="2000" i="1" dirty="0" smtClean="0">
                <a:latin typeface="+mj-lt"/>
              </a:rPr>
              <a:t> do </a:t>
            </a:r>
            <a:r>
              <a:rPr lang="de-DE" sz="2000" i="1" dirty="0" err="1" smtClean="0">
                <a:latin typeface="+mj-lt"/>
              </a:rPr>
              <a:t>often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have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poor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correlation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with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outdoor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results</a:t>
            </a:r>
            <a:endParaRPr lang="de-DE" sz="2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Modern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cycle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mimic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outdoor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experiences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and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therefore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might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take</a:t>
            </a:r>
            <a:r>
              <a:rPr lang="de-DE" sz="2000" i="1" dirty="0" smtClean="0">
                <a:latin typeface="+mj-lt"/>
              </a:rPr>
              <a:t> 24hrs </a:t>
            </a:r>
            <a:r>
              <a:rPr lang="de-DE" sz="2000" i="1" dirty="0" err="1" smtClean="0">
                <a:latin typeface="+mj-lt"/>
              </a:rPr>
              <a:t>or</a:t>
            </a:r>
            <a:r>
              <a:rPr lang="de-DE" sz="2000" i="1" dirty="0" smtClean="0">
                <a:latin typeface="+mj-lt"/>
              </a:rPr>
              <a:t> 7 </a:t>
            </a:r>
            <a:r>
              <a:rPr lang="de-DE" sz="2000" i="1" dirty="0" err="1" smtClean="0">
                <a:latin typeface="+mj-lt"/>
              </a:rPr>
              <a:t>days</a:t>
            </a:r>
            <a:r>
              <a:rPr lang="de-DE" sz="2000" i="1" dirty="0" smtClean="0">
                <a:latin typeface="+mj-lt"/>
              </a:rPr>
              <a:t> per </a:t>
            </a:r>
            <a:r>
              <a:rPr lang="de-DE" sz="2000" i="1" dirty="0" err="1" smtClean="0">
                <a:latin typeface="+mj-lt"/>
              </a:rPr>
              <a:t>cycle</a:t>
            </a:r>
            <a:endParaRPr lang="de-DE" sz="2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err="1" smtClean="0">
                <a:latin typeface="+mj-lt"/>
              </a:rPr>
              <a:t>Water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is</a:t>
            </a:r>
            <a:r>
              <a:rPr lang="de-DE" sz="2000" i="1" dirty="0" smtClean="0">
                <a:latin typeface="+mj-lt"/>
              </a:rPr>
              <a:t> not </a:t>
            </a:r>
            <a:r>
              <a:rPr lang="de-DE" sz="2000" i="1" dirty="0" err="1" smtClean="0">
                <a:latin typeface="+mj-lt"/>
              </a:rPr>
              <a:t>simply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water</a:t>
            </a:r>
            <a:r>
              <a:rPr lang="de-DE" sz="2000" i="1" dirty="0" smtClean="0">
                <a:latin typeface="+mj-lt"/>
              </a:rPr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Samples </a:t>
            </a:r>
            <a:r>
              <a:rPr lang="de-DE" sz="2000" i="1" dirty="0" err="1" smtClean="0">
                <a:latin typeface="+mj-lt"/>
              </a:rPr>
              <a:t>are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much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longer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wet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outdoors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than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expected</a:t>
            </a:r>
            <a:endParaRPr lang="de-DE" sz="2000" i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i="1" dirty="0" err="1" smtClean="0">
                <a:latin typeface="+mj-lt"/>
              </a:rPr>
              <a:t>Deep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water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penetration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without</a:t>
            </a:r>
            <a:r>
              <a:rPr lang="de-DE" sz="2000" i="1" dirty="0" smtClean="0">
                <a:latin typeface="+mj-lt"/>
              </a:rPr>
              <a:t> light </a:t>
            </a:r>
            <a:r>
              <a:rPr lang="de-DE" sz="2000" i="1" dirty="0" err="1" smtClean="0">
                <a:latin typeface="+mj-lt"/>
              </a:rPr>
              <a:t>is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crucial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part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of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the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degradation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progress</a:t>
            </a:r>
            <a:r>
              <a:rPr lang="de-DE" sz="2000" i="1" dirty="0" smtClean="0">
                <a:latin typeface="+mj-lt"/>
              </a:rPr>
              <a:t>/</a:t>
            </a:r>
            <a:r>
              <a:rPr lang="de-DE" sz="2000" i="1" dirty="0" err="1" smtClean="0">
                <a:latin typeface="+mj-lt"/>
              </a:rPr>
              <a:t>degradation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process</a:t>
            </a:r>
            <a:endParaRPr lang="de-DE" sz="2000" i="1" dirty="0" smtClean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i="1" dirty="0" err="1" smtClean="0">
                <a:latin typeface="+mj-lt"/>
              </a:rPr>
              <a:t>Water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might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support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migration</a:t>
            </a:r>
            <a:r>
              <a:rPr lang="de-DE" sz="2000" i="1" dirty="0" smtClean="0">
                <a:latin typeface="+mj-lt"/>
              </a:rPr>
              <a:t>, </a:t>
            </a:r>
            <a:r>
              <a:rPr lang="de-DE" sz="2000" i="1" dirty="0" err="1" smtClean="0">
                <a:latin typeface="+mj-lt"/>
              </a:rPr>
              <a:t>transportation</a:t>
            </a:r>
            <a:r>
              <a:rPr lang="de-DE" sz="2000" i="1" dirty="0" smtClean="0">
                <a:latin typeface="+mj-lt"/>
              </a:rPr>
              <a:t>, </a:t>
            </a:r>
            <a:r>
              <a:rPr lang="de-DE" sz="2000" i="1" dirty="0" err="1" smtClean="0">
                <a:latin typeface="+mj-lt"/>
              </a:rPr>
              <a:t>erosion</a:t>
            </a:r>
            <a:r>
              <a:rPr lang="de-DE" sz="2000" i="1" dirty="0" smtClean="0">
                <a:latin typeface="+mj-lt"/>
              </a:rPr>
              <a:t>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ASTM D7869 was </a:t>
            </a:r>
            <a:r>
              <a:rPr lang="de-DE" sz="2000" i="1" dirty="0" err="1" smtClean="0">
                <a:latin typeface="+mj-lt"/>
              </a:rPr>
              <a:t>the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first</a:t>
            </a:r>
            <a:r>
              <a:rPr lang="de-DE" sz="2000" i="1" dirty="0" smtClean="0">
                <a:latin typeface="+mj-lt"/>
              </a:rPr>
              <a:t> Xenon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that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controls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amount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of</a:t>
            </a:r>
            <a:r>
              <a:rPr lang="de-DE" sz="2000" i="1" dirty="0" smtClean="0">
                <a:latin typeface="+mj-lt"/>
              </a:rPr>
              <a:t> spray </a:t>
            </a:r>
            <a:r>
              <a:rPr lang="de-DE" sz="2000" i="1" dirty="0" err="1" smtClean="0">
                <a:latin typeface="+mj-lt"/>
              </a:rPr>
              <a:t>water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delivery</a:t>
            </a:r>
            <a:endParaRPr lang="de-DE" sz="20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10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 dirty="0" smtClean="0"/>
              <a:t>Conclusion:</a:t>
            </a:r>
            <a:endParaRPr lang="de-DE" dirty="0"/>
          </a:p>
        </p:txBody>
      </p:sp>
      <p:sp>
        <p:nvSpPr>
          <p:cNvPr id="18" name="Gleichschenkliges Dreieck 17"/>
          <p:cNvSpPr/>
          <p:nvPr/>
        </p:nvSpPr>
        <p:spPr>
          <a:xfrm>
            <a:off x="3891235" y="1185386"/>
            <a:ext cx="1603221" cy="314711"/>
          </a:xfrm>
          <a:prstGeom prst="triangle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5749" y="1074018"/>
            <a:ext cx="8120839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Simple </a:t>
            </a:r>
            <a:r>
              <a:rPr lang="de-DE" sz="2000" i="1" dirty="0" err="1" smtClean="0">
                <a:latin typeface="+mj-lt"/>
              </a:rPr>
              <a:t>salt</a:t>
            </a:r>
            <a:r>
              <a:rPr lang="de-DE" sz="2000" i="1" dirty="0" smtClean="0">
                <a:latin typeface="+mj-lt"/>
              </a:rPr>
              <a:t> spray </a:t>
            </a:r>
            <a:r>
              <a:rPr lang="de-DE" sz="2000" i="1" dirty="0" err="1" smtClean="0">
                <a:latin typeface="+mj-lt"/>
              </a:rPr>
              <a:t>cycles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often</a:t>
            </a:r>
            <a:r>
              <a:rPr lang="de-DE" sz="2000" i="1" dirty="0" smtClean="0">
                <a:latin typeface="+mj-lt"/>
              </a:rPr>
              <a:t> do not </a:t>
            </a:r>
            <a:r>
              <a:rPr lang="de-DE" sz="2000" i="1" dirty="0" err="1" smtClean="0">
                <a:latin typeface="+mj-lt"/>
              </a:rPr>
              <a:t>correlate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with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outdoor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results</a:t>
            </a:r>
            <a:r>
              <a:rPr lang="de-DE" sz="2000" i="1" dirty="0" smtClean="0">
                <a:latin typeface="+mj-lt"/>
              </a:rPr>
              <a:t>. </a:t>
            </a:r>
            <a:r>
              <a:rPr lang="de-DE" sz="2000" i="1" dirty="0" err="1" smtClean="0">
                <a:latin typeface="+mj-lt"/>
              </a:rPr>
              <a:t>Complex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corrosion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cycles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need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control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of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smtClean="0">
                <a:latin typeface="+mj-lt"/>
              </a:rPr>
              <a:t>transition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times</a:t>
            </a:r>
            <a:r>
              <a:rPr lang="de-DE" sz="2000" i="1" dirty="0" smtClean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err="1" smtClean="0">
                <a:latin typeface="+mj-lt"/>
              </a:rPr>
              <a:t>Ramps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are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known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to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control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complex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effects</a:t>
            </a:r>
            <a:r>
              <a:rPr lang="de-DE" sz="2000" i="1" dirty="0" smtClean="0">
                <a:latin typeface="+mj-lt"/>
              </a:rPr>
              <a:t> in </a:t>
            </a:r>
            <a:r>
              <a:rPr lang="de-DE" sz="2000" i="1" dirty="0" err="1" smtClean="0">
                <a:latin typeface="+mj-lt"/>
              </a:rPr>
              <a:t>corrosion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standards</a:t>
            </a:r>
            <a:endParaRPr lang="de-DE" sz="2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err="1" smtClean="0">
                <a:latin typeface="+mj-lt"/>
              </a:rPr>
              <a:t>Currently</a:t>
            </a:r>
            <a:r>
              <a:rPr lang="de-DE" sz="2000" i="1" dirty="0" smtClean="0">
                <a:latin typeface="+mj-lt"/>
              </a:rPr>
              <a:t>, </a:t>
            </a:r>
            <a:r>
              <a:rPr lang="de-DE" sz="2000" i="1" dirty="0" err="1" smtClean="0">
                <a:latin typeface="+mj-lt"/>
              </a:rPr>
              <a:t>no</a:t>
            </a:r>
            <a:r>
              <a:rPr lang="de-DE" sz="2000" i="1" dirty="0" smtClean="0">
                <a:latin typeface="+mj-lt"/>
              </a:rPr>
              <a:t> Xenon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protocol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uses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ramps</a:t>
            </a:r>
            <a:r>
              <a:rPr lang="de-DE" sz="2000" i="1" dirty="0" smtClean="0">
                <a:latin typeface="+mj-lt"/>
              </a:rPr>
              <a:t>. Workarounds </a:t>
            </a:r>
            <a:r>
              <a:rPr lang="de-DE" sz="2000" i="1" dirty="0" err="1" smtClean="0">
                <a:latin typeface="+mj-lt"/>
              </a:rPr>
              <a:t>are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available</a:t>
            </a:r>
            <a:r>
              <a:rPr lang="de-DE" sz="2000" i="1" dirty="0" smtClean="0">
                <a:latin typeface="+mj-lt"/>
              </a:rPr>
              <a:t> but not in </a:t>
            </a:r>
            <a:r>
              <a:rPr lang="de-DE" sz="2000" i="1" dirty="0" err="1" smtClean="0">
                <a:latin typeface="+mj-lt"/>
              </a:rPr>
              <a:t>use</a:t>
            </a:r>
            <a:r>
              <a:rPr lang="de-DE" sz="2000" i="1" dirty="0" smtClean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 smtClean="0">
                <a:latin typeface="+mj-lt"/>
              </a:rPr>
              <a:t>Take </a:t>
            </a:r>
            <a:r>
              <a:rPr lang="de-DE" sz="2000" i="1" dirty="0" err="1" smtClean="0">
                <a:latin typeface="+mj-lt"/>
              </a:rPr>
              <a:t>as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much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control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possible</a:t>
            </a:r>
            <a:r>
              <a:rPr lang="de-DE" sz="2000" i="1" dirty="0" smtClean="0">
                <a:latin typeface="+mj-lt"/>
              </a:rPr>
              <a:t> on all </a:t>
            </a:r>
            <a:r>
              <a:rPr lang="de-DE" sz="2000" i="1" dirty="0" err="1" smtClean="0">
                <a:latin typeface="+mj-lt"/>
              </a:rPr>
              <a:t>parameters</a:t>
            </a:r>
            <a:r>
              <a:rPr lang="de-DE" sz="2000" i="1" dirty="0" smtClean="0">
                <a:latin typeface="+mj-lt"/>
              </a:rPr>
              <a:t> (e.g. </a:t>
            </a:r>
            <a:r>
              <a:rPr lang="de-DE" sz="2000" i="1" dirty="0" err="1" smtClean="0">
                <a:latin typeface="+mj-lt"/>
              </a:rPr>
              <a:t>sponge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) </a:t>
            </a:r>
            <a:r>
              <a:rPr lang="de-DE" sz="2000" i="1" dirty="0" err="1" smtClean="0">
                <a:latin typeface="+mj-lt"/>
              </a:rPr>
              <a:t>that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affect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your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results</a:t>
            </a:r>
            <a:r>
              <a:rPr lang="de-DE" sz="2000" i="1" dirty="0">
                <a:latin typeface="+mj-lt"/>
              </a:rPr>
              <a:t>. But do not </a:t>
            </a:r>
            <a:r>
              <a:rPr lang="de-DE" sz="2000" i="1" dirty="0" err="1">
                <a:latin typeface="+mj-lt"/>
              </a:rPr>
              <a:t>over</a:t>
            </a:r>
            <a:r>
              <a:rPr lang="de-DE" sz="2000" i="1" dirty="0">
                <a:latin typeface="+mj-lt"/>
              </a:rPr>
              <a:t>-engineer </a:t>
            </a:r>
            <a:r>
              <a:rPr lang="de-DE" sz="2000" i="1" dirty="0" err="1">
                <a:latin typeface="+mj-lt"/>
              </a:rPr>
              <a:t>the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cycle</a:t>
            </a:r>
            <a:r>
              <a:rPr lang="de-DE" sz="2000" i="1" dirty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+mj-lt"/>
              </a:rPr>
              <a:t>UV </a:t>
            </a:r>
            <a:r>
              <a:rPr lang="de-DE" sz="2000" i="1" dirty="0" err="1">
                <a:latin typeface="+mj-lt"/>
              </a:rPr>
              <a:t>fluorescent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devices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might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be</a:t>
            </a:r>
            <a:r>
              <a:rPr lang="de-DE" sz="2000" i="1" dirty="0">
                <a:latin typeface="+mj-lt"/>
              </a:rPr>
              <a:t> a </a:t>
            </a:r>
            <a:r>
              <a:rPr lang="de-DE" sz="2000" i="1" dirty="0" err="1">
                <a:latin typeface="+mj-lt"/>
              </a:rPr>
              <a:t>cost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err="1">
                <a:latin typeface="+mj-lt"/>
              </a:rPr>
              <a:t>effective</a:t>
            </a:r>
            <a:r>
              <a:rPr lang="de-DE" sz="2000" i="1" dirty="0">
                <a:latin typeface="+mj-lt"/>
              </a:rPr>
              <a:t> alternative </a:t>
            </a:r>
            <a:r>
              <a:rPr lang="de-DE" sz="2000" i="1" dirty="0" err="1">
                <a:latin typeface="+mj-lt"/>
              </a:rPr>
              <a:t>to</a:t>
            </a:r>
            <a:r>
              <a:rPr lang="de-DE" sz="2000" i="1" dirty="0">
                <a:latin typeface="+mj-lt"/>
              </a:rPr>
              <a:t> </a:t>
            </a:r>
            <a:r>
              <a:rPr lang="de-DE" sz="2000" i="1" dirty="0" smtClean="0">
                <a:latin typeface="+mj-lt"/>
              </a:rPr>
              <a:t>Xenon in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protocols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for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coatings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and</a:t>
            </a:r>
            <a:r>
              <a:rPr lang="de-DE" sz="2000" i="1" dirty="0" smtClean="0">
                <a:latin typeface="+mj-lt"/>
              </a:rPr>
              <a:t> a </a:t>
            </a:r>
            <a:r>
              <a:rPr lang="de-DE" sz="2000" i="1" dirty="0" err="1" smtClean="0">
                <a:latin typeface="+mj-lt"/>
              </a:rPr>
              <a:t>valuable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addition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to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corrosion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test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protocols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that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use</a:t>
            </a:r>
            <a:r>
              <a:rPr lang="de-DE" sz="2000" i="1" dirty="0" smtClean="0">
                <a:latin typeface="+mj-lt"/>
              </a:rPr>
              <a:t> </a:t>
            </a:r>
            <a:r>
              <a:rPr lang="de-DE" sz="2000" i="1" dirty="0" err="1" smtClean="0">
                <a:latin typeface="+mj-lt"/>
              </a:rPr>
              <a:t>salt</a:t>
            </a:r>
            <a:r>
              <a:rPr lang="de-DE" sz="2000" i="1" dirty="0" smtClean="0">
                <a:latin typeface="+mj-lt"/>
              </a:rPr>
              <a:t> spray </a:t>
            </a:r>
            <a:r>
              <a:rPr lang="de-DE" sz="2000" i="1" dirty="0" err="1" smtClean="0">
                <a:latin typeface="+mj-lt"/>
              </a:rPr>
              <a:t>only</a:t>
            </a:r>
            <a:r>
              <a:rPr lang="de-DE" sz="2000" i="1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712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SAE J2527 </a:t>
            </a:r>
            <a:r>
              <a:rPr lang="en-US" dirty="0"/>
              <a:t>Weathering Cycle</a:t>
            </a:r>
            <a:endParaRPr lang="de-DE" dirty="0"/>
          </a:p>
        </p:txBody>
      </p:sp>
      <p:graphicFrame>
        <p:nvGraphicFramePr>
          <p:cNvPr id="4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659381"/>
              </p:ext>
            </p:extLst>
          </p:nvPr>
        </p:nvGraphicFramePr>
        <p:xfrm>
          <a:off x="853977" y="1168176"/>
          <a:ext cx="6477336" cy="3430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r:id="rId4" imgW="8407113" imgH="4901609" progId="Excel.Chart.8">
                  <p:embed/>
                </p:oleObj>
              </mc:Choice>
              <mc:Fallback>
                <p:oleObj r:id="rId4" imgW="8407113" imgH="4901609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977" y="1168176"/>
                        <a:ext cx="6477336" cy="3430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278946" y="4128899"/>
            <a:ext cx="179657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>
                <a:latin typeface="+mj-lt"/>
              </a:rPr>
              <a:t>8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cycles</a:t>
            </a:r>
            <a:r>
              <a:rPr lang="de-DE" sz="1200" i="1" dirty="0" smtClean="0">
                <a:latin typeface="+mj-lt"/>
              </a:rPr>
              <a:t> per 24hrs</a:t>
            </a:r>
          </a:p>
          <a:p>
            <a:r>
              <a:rPr lang="de-DE" sz="1200" i="1" dirty="0" smtClean="0">
                <a:latin typeface="+mj-lt"/>
              </a:rPr>
              <a:t>(1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per 3 </a:t>
            </a:r>
            <a:r>
              <a:rPr lang="de-DE" sz="1200" i="1" dirty="0" err="1" smtClean="0">
                <a:latin typeface="+mj-lt"/>
              </a:rPr>
              <a:t>hrs</a:t>
            </a:r>
            <a:r>
              <a:rPr lang="de-DE" sz="1200" i="1" dirty="0" smtClean="0">
                <a:latin typeface="+mj-lt"/>
              </a:rPr>
              <a:t>)</a:t>
            </a:r>
          </a:p>
        </p:txBody>
      </p:sp>
      <p:sp>
        <p:nvSpPr>
          <p:cNvPr id="2" name="Rechteck 1"/>
          <p:cNvSpPr/>
          <p:nvPr/>
        </p:nvSpPr>
        <p:spPr>
          <a:xfrm>
            <a:off x="1780462" y="1389727"/>
            <a:ext cx="676736" cy="2771397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txBody>
          <a:bodyPr rtlCol="0" anchor="ctr">
            <a:spAutoFit/>
          </a:bodyPr>
          <a:lstStyle/>
          <a:p>
            <a:pPr algn="ctr"/>
            <a:endParaRPr lang="de-DE">
              <a:latin typeface="+mj-lt"/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766936" y="1397471"/>
            <a:ext cx="7089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641484" y="2735144"/>
            <a:ext cx="1313191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 smtClean="0">
                <a:latin typeface="+mj-lt"/>
              </a:rPr>
              <a:t>Light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 err="1" smtClean="0">
                <a:latin typeface="+mj-lt"/>
              </a:rPr>
              <a:t>Light+spray</a:t>
            </a:r>
            <a:endParaRPr lang="de-DE" sz="9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 smtClean="0">
                <a:latin typeface="+mj-lt"/>
              </a:rPr>
              <a:t>Dark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 smtClean="0">
                <a:latin typeface="+mj-lt"/>
              </a:rPr>
              <a:t>Long </a:t>
            </a:r>
            <a:r>
              <a:rPr lang="de-DE" sz="900" i="1" dirty="0" err="1" smtClean="0">
                <a:latin typeface="+mj-lt"/>
              </a:rPr>
              <a:t>water</a:t>
            </a:r>
            <a:r>
              <a:rPr lang="de-DE" sz="900" i="1" dirty="0" smtClean="0">
                <a:latin typeface="+mj-lt"/>
              </a:rPr>
              <a:t> </a:t>
            </a:r>
            <a:r>
              <a:rPr lang="de-DE" sz="900" i="1" dirty="0" err="1" smtClean="0">
                <a:latin typeface="+mj-lt"/>
              </a:rPr>
              <a:t>cycle</a:t>
            </a:r>
            <a:endParaRPr lang="de-DE" sz="9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i="1" dirty="0" smtClean="0">
                <a:latin typeface="+mj-lt"/>
              </a:rPr>
              <a:t>Short </a:t>
            </a:r>
            <a:r>
              <a:rPr lang="de-DE" sz="900" i="1" dirty="0" err="1" smtClean="0">
                <a:latin typeface="+mj-lt"/>
              </a:rPr>
              <a:t>water</a:t>
            </a:r>
            <a:r>
              <a:rPr lang="de-DE" sz="900" i="1" dirty="0" smtClean="0">
                <a:latin typeface="+mj-lt"/>
              </a:rPr>
              <a:t> </a:t>
            </a:r>
            <a:r>
              <a:rPr lang="de-DE" sz="900" i="1" dirty="0" err="1" smtClean="0">
                <a:latin typeface="+mj-lt"/>
              </a:rPr>
              <a:t>cycle</a:t>
            </a:r>
            <a:endParaRPr lang="de-DE" sz="9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780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SAE J2527: benefits and fails</a:t>
            </a:r>
            <a:endParaRPr lang="de-DE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32326" y="1369586"/>
            <a:ext cx="8229600" cy="30356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>
                <a:solidFill>
                  <a:srgbClr val="002F6D"/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i="0" kern="1200">
                <a:solidFill>
                  <a:srgbClr val="006699"/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200" kern="1200">
                <a:solidFill>
                  <a:schemeClr val="bg1">
                    <a:lumMod val="65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 smtClean="0"/>
              <a:t>SAE </a:t>
            </a:r>
            <a:r>
              <a:rPr lang="en-US" sz="2000" dirty="0"/>
              <a:t>J2527 = Performance Based Replacement for SAE J1960</a:t>
            </a:r>
          </a:p>
          <a:p>
            <a:pPr lvl="1" fontAlgn="auto">
              <a:spcAft>
                <a:spcPts val="0"/>
              </a:spcAft>
            </a:pPr>
            <a:endParaRPr lang="en-US" sz="1800" dirty="0" smtClean="0"/>
          </a:p>
          <a:p>
            <a:pPr fontAlgn="auto">
              <a:spcAft>
                <a:spcPts val="0"/>
              </a:spcAft>
            </a:pPr>
            <a:endParaRPr lang="en-US" sz="600" dirty="0" smtClean="0"/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Designed to Control Primary Stressors (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Light, Humidity, Temperature</a:t>
            </a:r>
            <a:r>
              <a:rPr lang="en-US" sz="2000" dirty="0" smtClean="0"/>
              <a:t>) in Attempt to Replicate </a:t>
            </a:r>
            <a:r>
              <a:rPr lang="en-US" sz="2000" b="1" dirty="0" smtClean="0">
                <a:solidFill>
                  <a:srgbClr val="0066FF"/>
                </a:solidFill>
              </a:rPr>
              <a:t>Gloss Loss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0066FF"/>
                </a:solidFill>
              </a:rPr>
              <a:t>Color Fading </a:t>
            </a:r>
            <a:r>
              <a:rPr lang="en-US" sz="2000" dirty="0" smtClean="0"/>
              <a:t>Seen in Florida Exposures</a:t>
            </a:r>
          </a:p>
          <a:p>
            <a:pPr fontAlgn="auto">
              <a:spcAft>
                <a:spcPts val="0"/>
              </a:spcAft>
            </a:pPr>
            <a:endParaRPr lang="en-US" sz="2000" dirty="0" smtClean="0"/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SAE J2527 fails to predict other failures (</a:t>
            </a:r>
            <a:r>
              <a:rPr lang="en-US" sz="1600" dirty="0" smtClean="0"/>
              <a:t>blistering, cracking, delamination</a:t>
            </a:r>
            <a:r>
              <a:rPr lang="en-US" sz="2000" dirty="0" smtClean="0"/>
              <a:t>)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4060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Water Absorption for Florida panel exposure</a:t>
            </a:r>
            <a:endParaRPr lang="de-DE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238762"/>
              </p:ext>
            </p:extLst>
          </p:nvPr>
        </p:nvGraphicFramePr>
        <p:xfrm>
          <a:off x="1562938" y="875618"/>
          <a:ext cx="5313189" cy="3637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Worksheet" r:id="rId4" imgW="8667649" imgH="5934025" progId="Excel.Sheet.8">
                  <p:embed/>
                </p:oleObj>
              </mc:Choice>
              <mc:Fallback>
                <p:oleObj name="Worksheet" r:id="rId4" imgW="8667649" imgH="593402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938" y="875618"/>
                        <a:ext cx="5313189" cy="363774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194354" y="4128899"/>
            <a:ext cx="179657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Day/</a:t>
            </a:r>
            <a:r>
              <a:rPr lang="de-DE" sz="1200" i="1" dirty="0" err="1" smtClean="0">
                <a:latin typeface="+mj-lt"/>
              </a:rPr>
              <a:t>night</a:t>
            </a:r>
            <a:r>
              <a:rPr lang="de-DE" sz="1200" i="1" dirty="0" smtClean="0">
                <a:latin typeface="+mj-lt"/>
              </a:rPr>
              <a:t>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(40hrs)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rot="10800000">
            <a:off x="1703877" y="974822"/>
            <a:ext cx="323165" cy="30317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900" b="1" dirty="0">
                <a:solidFill>
                  <a:schemeClr val="bg1"/>
                </a:solidFill>
              </a:rPr>
              <a:t>Radiation Intensity or Water Content (arbitrary units)</a:t>
            </a:r>
          </a:p>
        </p:txBody>
      </p:sp>
    </p:spTree>
    <p:extLst>
      <p:ext uri="{BB962C8B-B14F-4D97-AF65-F5344CB8AC3E}">
        <p14:creationId xmlns:p14="http://schemas.microsoft.com/office/powerpoint/2010/main" val="278508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SAE J2527: What was missing</a:t>
            </a:r>
            <a:endParaRPr lang="de-DE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32326" y="1369586"/>
            <a:ext cx="8229600" cy="30356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>
                <a:solidFill>
                  <a:srgbClr val="002F6D"/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i="0" kern="1200">
                <a:solidFill>
                  <a:srgbClr val="006699"/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200" kern="1200">
                <a:solidFill>
                  <a:schemeClr val="bg1">
                    <a:lumMod val="65000"/>
                  </a:schemeClr>
                </a:solidFill>
                <a:latin typeface="Helvetica LT Std" panose="020B0504020202020204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 smtClean="0"/>
              <a:t>Samples outdoors are much longer wet than hot or irradiated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It rarely rains when the sun is shining (i.e. </a:t>
            </a:r>
            <a:r>
              <a:rPr lang="en-US" sz="2000" dirty="0" err="1" smtClean="0"/>
              <a:t>light+spray</a:t>
            </a:r>
            <a:r>
              <a:rPr lang="en-US" sz="2000" dirty="0" smtClean="0"/>
              <a:t> cycles are questionable)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Rain events during daytime rarely contribute to the water content of the samples  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SAE </a:t>
            </a:r>
            <a:r>
              <a:rPr lang="en-US" sz="2000" dirty="0"/>
              <a:t>J2527 does not include prolonged wet/dry </a:t>
            </a:r>
            <a:r>
              <a:rPr lang="en-US" sz="2000" dirty="0" smtClean="0"/>
              <a:t>periods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Amount of sprayed water not controlled</a:t>
            </a:r>
          </a:p>
          <a:p>
            <a:pPr fontAlgn="auto">
              <a:spcAft>
                <a:spcPts val="0"/>
              </a:spcAft>
            </a:pPr>
            <a:endParaRPr lang="en-US" sz="2000" dirty="0"/>
          </a:p>
          <a:p>
            <a:pPr fontAlgn="auto">
              <a:spcAft>
                <a:spcPts val="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369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/>
              <a:t>ASTM D7869 Weathering Cycle</a:t>
            </a:r>
            <a:endParaRPr lang="de-DE"/>
          </a:p>
        </p:txBody>
      </p:sp>
      <p:graphicFrame>
        <p:nvGraphicFramePr>
          <p:cNvPr id="11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186268"/>
              </p:ext>
            </p:extLst>
          </p:nvPr>
        </p:nvGraphicFramePr>
        <p:xfrm>
          <a:off x="185298" y="1486403"/>
          <a:ext cx="5861022" cy="3096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r:id="rId4" imgW="8535140" imgH="5718544" progId="Excel.Chart.8">
                  <p:embed/>
                </p:oleObj>
              </mc:Choice>
              <mc:Fallback>
                <p:oleObj r:id="rId4" imgW="8535140" imgH="5718544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8" y="1486403"/>
                        <a:ext cx="5861022" cy="30967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9360" y="3119871"/>
            <a:ext cx="3019032" cy="115040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985896" y="1313191"/>
            <a:ext cx="2942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Long dry/</a:t>
            </a:r>
            <a:r>
              <a:rPr lang="de-DE" sz="1000" i="1" dirty="0" err="1" smtClean="0">
                <a:latin typeface="+mj-lt"/>
              </a:rPr>
              <a:t>wet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periods</a:t>
            </a:r>
            <a:endParaRPr lang="de-DE" sz="1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err="1" smtClean="0">
                <a:latin typeface="+mj-lt"/>
              </a:rPr>
              <a:t>Deep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water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penetration</a:t>
            </a:r>
            <a:endParaRPr lang="de-DE" sz="1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err="1" smtClean="0">
                <a:latin typeface="+mj-lt"/>
              </a:rPr>
              <a:t>Fully</a:t>
            </a:r>
            <a:r>
              <a:rPr lang="de-DE" sz="1000" i="1" dirty="0" smtClean="0">
                <a:latin typeface="+mj-lt"/>
              </a:rPr>
              <a:t> dry after light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Quick </a:t>
            </a:r>
            <a:r>
              <a:rPr lang="de-DE" sz="1000" i="1" dirty="0" err="1" smtClean="0">
                <a:latin typeface="+mj-lt"/>
              </a:rPr>
              <a:t>cycling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comparable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SAE J2527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High </a:t>
            </a:r>
            <a:r>
              <a:rPr lang="de-DE" sz="1000" i="1" dirty="0" err="1" smtClean="0">
                <a:latin typeface="+mj-lt"/>
              </a:rPr>
              <a:t>maximum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irradiance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level</a:t>
            </a:r>
            <a:endParaRPr lang="de-DE" sz="1000" i="1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30min „</a:t>
            </a:r>
            <a:r>
              <a:rPr lang="de-DE" sz="1000" i="1" dirty="0" err="1" smtClean="0">
                <a:latin typeface="+mj-lt"/>
              </a:rPr>
              <a:t>softstart</a:t>
            </a:r>
            <a:r>
              <a:rPr lang="de-DE" sz="1000" i="1" dirty="0" smtClean="0">
                <a:latin typeface="+mj-lt"/>
              </a:rPr>
              <a:t>“ </a:t>
            </a:r>
            <a:r>
              <a:rPr lang="de-DE" sz="1000" i="1" dirty="0" err="1" smtClean="0">
                <a:latin typeface="+mj-lt"/>
              </a:rPr>
              <a:t>irradiance</a:t>
            </a:r>
            <a:endParaRPr lang="de-DE" sz="10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000" i="1" dirty="0" smtClean="0">
              <a:latin typeface="+mj-lt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1027189" y="1941590"/>
            <a:ext cx="6686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135951" y="1780459"/>
            <a:ext cx="39879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800" i="1" smtClean="0">
                <a:latin typeface="+mj-lt"/>
              </a:rPr>
              <a:t>4hrs</a:t>
            </a:r>
          </a:p>
        </p:txBody>
      </p:sp>
    </p:spTree>
    <p:extLst>
      <p:ext uri="{BB962C8B-B14F-4D97-AF65-F5344CB8AC3E}">
        <p14:creationId xmlns:p14="http://schemas.microsoft.com/office/powerpoint/2010/main" val="206524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29916"/>
          </a:xfrm>
        </p:spPr>
        <p:txBody>
          <a:bodyPr/>
          <a:lstStyle/>
          <a:p>
            <a:r>
              <a:rPr lang="en-US"/>
              <a:t>ASTM D7869 Weathering Cycle</a:t>
            </a:r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866061" y="1212487"/>
            <a:ext cx="7174213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>
                <a:latin typeface="+mj-lt"/>
              </a:rPr>
              <a:t>The </a:t>
            </a:r>
            <a:r>
              <a:rPr lang="de-DE" sz="1000" i="1" dirty="0" err="1">
                <a:solidFill>
                  <a:srgbClr val="0066FF"/>
                </a:solidFill>
                <a:latin typeface="+mj-lt"/>
              </a:rPr>
              <a:t>mandatory</a:t>
            </a:r>
            <a:r>
              <a:rPr lang="de-DE" sz="1000" i="1" dirty="0">
                <a:solidFill>
                  <a:srgbClr val="0066FF"/>
                </a:solidFill>
                <a:latin typeface="+mj-lt"/>
              </a:rPr>
              <a:t> </a:t>
            </a:r>
            <a:r>
              <a:rPr lang="de-DE" sz="1000" i="1" dirty="0" err="1">
                <a:solidFill>
                  <a:srgbClr val="0066FF"/>
                </a:solidFill>
                <a:latin typeface="+mj-lt"/>
              </a:rPr>
              <a:t>sponge</a:t>
            </a:r>
            <a:r>
              <a:rPr lang="de-DE" sz="1000" i="1" dirty="0">
                <a:solidFill>
                  <a:srgbClr val="0066FF"/>
                </a:solidFill>
                <a:latin typeface="+mj-lt"/>
              </a:rPr>
              <a:t> </a:t>
            </a:r>
            <a:r>
              <a:rPr lang="de-DE" sz="1000" i="1" dirty="0" err="1">
                <a:solidFill>
                  <a:srgbClr val="0066FF"/>
                </a:solidFill>
                <a:latin typeface="+mj-lt"/>
              </a:rPr>
              <a:t>test</a:t>
            </a:r>
            <a:r>
              <a:rPr lang="de-DE" sz="1000" i="1" dirty="0">
                <a:solidFill>
                  <a:srgbClr val="0066FF"/>
                </a:solidFill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gives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full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control</a:t>
            </a:r>
            <a:r>
              <a:rPr lang="de-DE" sz="1000" i="1" dirty="0">
                <a:latin typeface="+mj-lt"/>
              </a:rPr>
              <a:t> on </a:t>
            </a:r>
            <a:r>
              <a:rPr lang="de-DE" sz="1000" i="1" dirty="0" err="1">
                <a:latin typeface="+mj-lt"/>
              </a:rPr>
              <a:t>the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amount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of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>
                <a:latin typeface="+mj-lt"/>
              </a:rPr>
              <a:t>sprayed</a:t>
            </a:r>
            <a:r>
              <a:rPr lang="de-DE" sz="1000" i="1" dirty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water</a:t>
            </a:r>
            <a:r>
              <a:rPr lang="de-DE" sz="1000" i="1" dirty="0" smtClean="0">
                <a:latin typeface="+mj-lt"/>
              </a:rPr>
              <a:t>. ASTM D7869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first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weathering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protocol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that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defines</a:t>
            </a:r>
            <a:r>
              <a:rPr lang="de-DE" sz="1000" i="1" dirty="0" smtClean="0">
                <a:latin typeface="+mj-lt"/>
              </a:rPr>
              <a:t> a </a:t>
            </a:r>
            <a:r>
              <a:rPr lang="de-DE" sz="1000" i="1" dirty="0" err="1" smtClean="0">
                <a:latin typeface="+mj-lt"/>
              </a:rPr>
              <a:t>minimum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amount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for</a:t>
            </a:r>
            <a:r>
              <a:rPr lang="de-DE" sz="1000" i="1" dirty="0" smtClean="0">
                <a:latin typeface="+mj-lt"/>
              </a:rPr>
              <a:t> spray </a:t>
            </a:r>
            <a:r>
              <a:rPr lang="de-DE" sz="1000" i="1" dirty="0" err="1" smtClean="0">
                <a:latin typeface="+mj-lt"/>
              </a:rPr>
              <a:t>water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delivery</a:t>
            </a: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ASTM D7869 = quick-</a:t>
            </a:r>
            <a:r>
              <a:rPr lang="de-DE" sz="1000" i="1" dirty="0" err="1" smtClean="0">
                <a:latin typeface="+mj-lt"/>
              </a:rPr>
              <a:t>cycling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b="1" i="1" dirty="0" smtClean="0">
                <a:latin typeface="+mj-lt"/>
              </a:rPr>
              <a:t>Xenon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weathering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(SAE J2527) + </a:t>
            </a:r>
            <a:r>
              <a:rPr lang="de-DE" sz="1000" i="1" dirty="0" err="1" smtClean="0">
                <a:latin typeface="+mj-lt"/>
              </a:rPr>
              <a:t>slow-cycling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b="1" i="1" dirty="0" smtClean="0">
                <a:latin typeface="+mj-lt"/>
              </a:rPr>
              <a:t>Xenon </a:t>
            </a:r>
            <a:r>
              <a:rPr lang="de-DE" sz="1000" i="1" dirty="0" err="1" smtClean="0">
                <a:latin typeface="+mj-lt"/>
              </a:rPr>
              <a:t>weathering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test</a:t>
            </a:r>
            <a:r>
              <a:rPr lang="de-DE" sz="1000" i="1" dirty="0" smtClean="0">
                <a:latin typeface="+mj-lt"/>
              </a:rPr>
              <a:t> (</a:t>
            </a:r>
            <a:r>
              <a:rPr lang="de-DE" sz="1000" i="1" dirty="0" err="1" smtClean="0">
                <a:latin typeface="+mj-lt"/>
              </a:rPr>
              <a:t>deep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water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penetration</a:t>
            </a:r>
            <a:r>
              <a:rPr lang="de-DE" sz="1000" i="1" dirty="0" smtClean="0">
                <a:latin typeface="+mj-lt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 smtClean="0">
              <a:latin typeface="+mj-lt"/>
            </a:endParaRPr>
          </a:p>
          <a:p>
            <a:r>
              <a:rPr lang="de-DE" sz="1000" i="1" dirty="0" smtClean="0">
                <a:latin typeface="+mj-lt"/>
              </a:rPr>
              <a:t>		But </a:t>
            </a:r>
            <a:r>
              <a:rPr lang="de-DE" sz="1000" i="1" dirty="0" err="1" smtClean="0">
                <a:latin typeface="+mj-lt"/>
              </a:rPr>
              <a:t>why</a:t>
            </a:r>
            <a:r>
              <a:rPr lang="de-DE" sz="1000" i="1" dirty="0" smtClean="0">
                <a:latin typeface="+mj-lt"/>
              </a:rPr>
              <a:t> Xenon </a:t>
            </a:r>
            <a:r>
              <a:rPr lang="de-DE" sz="1000" i="1" dirty="0" err="1" smtClean="0">
                <a:latin typeface="+mj-lt"/>
              </a:rPr>
              <a:t>only</a:t>
            </a:r>
            <a:r>
              <a:rPr lang="de-DE" sz="1000" i="1" dirty="0" smtClean="0">
                <a:latin typeface="+mj-lt"/>
              </a:rPr>
              <a:t>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The Xenon </a:t>
            </a:r>
            <a:r>
              <a:rPr lang="de-DE" sz="1000" i="1" dirty="0" err="1" smtClean="0">
                <a:latin typeface="+mj-lt"/>
              </a:rPr>
              <a:t>technology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simulation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full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sunshine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spectrum</a:t>
            </a:r>
            <a:r>
              <a:rPr lang="de-DE" sz="1000" i="1" dirty="0" smtClean="0">
                <a:latin typeface="+mj-lt"/>
              </a:rPr>
              <a:t> (UV + </a:t>
            </a:r>
            <a:r>
              <a:rPr lang="de-DE" sz="1000" i="1" dirty="0" err="1" smtClean="0">
                <a:latin typeface="+mj-lt"/>
              </a:rPr>
              <a:t>Vis</a:t>
            </a:r>
            <a:r>
              <a:rPr lang="de-DE" sz="1000" i="1" dirty="0" smtClean="0">
                <a:latin typeface="+mj-lt"/>
              </a:rPr>
              <a:t> + IR)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UV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less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than</a:t>
            </a:r>
            <a:r>
              <a:rPr lang="de-DE" sz="1000" i="1" dirty="0" smtClean="0">
                <a:latin typeface="+mj-lt"/>
              </a:rPr>
              <a:t> 5%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global solar </a:t>
            </a:r>
            <a:r>
              <a:rPr lang="de-DE" sz="1000" i="1" dirty="0" err="1" smtClean="0">
                <a:latin typeface="+mj-lt"/>
              </a:rPr>
              <a:t>spectrum</a:t>
            </a:r>
            <a:r>
              <a:rPr lang="de-DE" sz="1000" i="1" dirty="0" smtClean="0">
                <a:latin typeface="+mj-lt"/>
              </a:rPr>
              <a:t> but </a:t>
            </a:r>
            <a:r>
              <a:rPr lang="de-DE" sz="1000" i="1" dirty="0" err="1" smtClean="0">
                <a:latin typeface="+mj-lt"/>
              </a:rPr>
              <a:t>causes</a:t>
            </a:r>
            <a:r>
              <a:rPr lang="de-DE" sz="1000" i="1" dirty="0" smtClean="0">
                <a:latin typeface="+mj-lt"/>
              </a:rPr>
              <a:t> 100%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material </a:t>
            </a:r>
            <a:r>
              <a:rPr lang="de-DE" sz="1000" i="1" dirty="0" err="1" smtClean="0">
                <a:latin typeface="+mj-lt"/>
              </a:rPr>
              <a:t>degradation</a:t>
            </a:r>
            <a:r>
              <a:rPr lang="de-DE" sz="1000" i="1" dirty="0" smtClean="0">
                <a:latin typeface="+mj-lt"/>
              </a:rPr>
              <a:t> in </a:t>
            </a:r>
            <a:r>
              <a:rPr lang="de-DE" sz="1000" i="1" dirty="0" err="1" smtClean="0">
                <a:latin typeface="+mj-lt"/>
              </a:rPr>
              <a:t>terms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breaking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chemical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bonds</a:t>
            </a:r>
            <a:r>
              <a:rPr lang="de-DE" sz="1000" i="1" dirty="0" smtClean="0">
                <a:latin typeface="+mj-lt"/>
              </a:rPr>
              <a:t> (E = 1/</a:t>
            </a:r>
            <a:r>
              <a:rPr lang="de-DE" sz="1000" b="1" i="1" dirty="0" smtClean="0">
                <a:latin typeface="Symbol" panose="05050102010706020507" pitchFamily="18" charset="2"/>
              </a:rPr>
              <a:t>l</a:t>
            </a:r>
            <a:r>
              <a:rPr lang="de-DE" sz="1000" i="1" dirty="0" smtClean="0">
                <a:latin typeface="+mj-lt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00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i="1" dirty="0" smtClean="0">
                <a:latin typeface="+mj-lt"/>
              </a:rPr>
              <a:t>UV </a:t>
            </a:r>
            <a:r>
              <a:rPr lang="de-DE" sz="1000" i="1" dirty="0" err="1" smtClean="0">
                <a:latin typeface="+mj-lt"/>
              </a:rPr>
              <a:t>Fluorescent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technology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is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best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possible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simulation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UV </a:t>
            </a:r>
            <a:r>
              <a:rPr lang="de-DE" sz="1000" i="1" dirty="0" err="1" smtClean="0">
                <a:latin typeface="+mj-lt"/>
              </a:rPr>
              <a:t>part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of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the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sunshine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spectrum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more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cost-effective</a:t>
            </a:r>
            <a:r>
              <a:rPr lang="de-DE" sz="1000" i="1" dirty="0" smtClean="0">
                <a:latin typeface="+mj-lt"/>
              </a:rPr>
              <a:t>, </a:t>
            </a:r>
            <a:r>
              <a:rPr lang="de-DE" sz="1000" i="1" dirty="0" err="1" smtClean="0">
                <a:latin typeface="+mj-lt"/>
              </a:rPr>
              <a:t>easier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to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maintain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and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well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accepted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since</a:t>
            </a:r>
            <a:r>
              <a:rPr lang="de-DE" sz="1000" i="1" dirty="0" smtClean="0">
                <a:latin typeface="+mj-lt"/>
              </a:rPr>
              <a:t> </a:t>
            </a:r>
            <a:r>
              <a:rPr lang="de-DE" sz="1000" i="1" dirty="0" err="1" smtClean="0">
                <a:latin typeface="+mj-lt"/>
              </a:rPr>
              <a:t>mid</a:t>
            </a:r>
            <a:r>
              <a:rPr lang="de-DE" sz="1000" i="1" dirty="0" smtClean="0">
                <a:latin typeface="+mj-lt"/>
              </a:rPr>
              <a:t> 1960´s.</a:t>
            </a:r>
            <a:endParaRPr lang="de-DE" sz="10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0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94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182879"/>
            <a:ext cx="7886700" cy="683264"/>
          </a:xfrm>
        </p:spPr>
        <p:txBody>
          <a:bodyPr/>
          <a:lstStyle/>
          <a:p>
            <a:r>
              <a:rPr lang="en-US" dirty="0" smtClean="0"/>
              <a:t>ISO 12944 weathering test </a:t>
            </a:r>
            <a:r>
              <a:rPr lang="en-US" sz="1400" dirty="0" smtClean="0"/>
              <a:t>(former ISO 20340)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14934" t="13366" r="22158" b="18561"/>
          <a:stretch/>
        </p:blipFill>
        <p:spPr>
          <a:xfrm>
            <a:off x="1176233" y="1236655"/>
            <a:ext cx="5752261" cy="337159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278946" y="4128899"/>
            <a:ext cx="179657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+mj-lt"/>
              </a:rPr>
              <a:t>1 </a:t>
            </a:r>
            <a:r>
              <a:rPr lang="de-DE" sz="1200" i="1" dirty="0" err="1" smtClean="0">
                <a:latin typeface="+mj-lt"/>
              </a:rPr>
              <a:t>cycle</a:t>
            </a:r>
            <a:r>
              <a:rPr lang="de-DE" sz="1200" i="1" dirty="0" smtClean="0">
                <a:latin typeface="+mj-lt"/>
              </a:rPr>
              <a:t> per </a:t>
            </a:r>
            <a:r>
              <a:rPr lang="de-DE" sz="1200" i="1" dirty="0" err="1" smtClean="0">
                <a:latin typeface="+mj-lt"/>
              </a:rPr>
              <a:t>week</a:t>
            </a:r>
            <a:endParaRPr lang="de-DE" sz="1200" i="1" dirty="0" smtClean="0">
              <a:latin typeface="+mj-lt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331312" y="1983735"/>
            <a:ext cx="1744208" cy="938719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Similar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: ISO 11997-2 </a:t>
            </a:r>
            <a:r>
              <a:rPr lang="de-DE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</a:t>
            </a:r>
            <a:r>
              <a:rPr lang="de-DE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protective</a:t>
            </a:r>
            <a:r>
              <a:rPr lang="de-DE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de-DE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steel</a:t>
            </a:r>
            <a:r>
              <a:rPr lang="de-DE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de-DE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coatings</a:t>
            </a:r>
            <a:r>
              <a:rPr lang="de-DE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Alternating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1 </a:t>
            </a:r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week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UV </a:t>
            </a:r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and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1 </a:t>
            </a:r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week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Salt spray (</a:t>
            </a:r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no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de-DE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freeze</a:t>
            </a:r>
            <a:r>
              <a:rPr lang="de-DE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63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-Lab PowerPoint Template 2013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Franklin Gothic Medium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>
            <a:latin typeface="+mj-lt"/>
          </a:defRPr>
        </a:defPPr>
      </a:lstStyle>
    </a:spDef>
    <a:txDef>
      <a:spPr>
        <a:noFill/>
        <a:ln>
          <a:solidFill>
            <a:schemeClr val="tx1"/>
          </a:solidFill>
        </a:ln>
      </a:spPr>
      <a:bodyPr wrap="none" rtlCol="0">
        <a:spAutoFit/>
      </a:bodyPr>
      <a:lstStyle>
        <a:defPPr>
          <a:defRPr sz="2000" i="1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D07CCE88092648A77C832A3C845E69" ma:contentTypeVersion="0" ma:contentTypeDescription="Create a new document." ma:contentTypeScope="" ma:versionID="20ce6611ca49a14bda4f2a7cd5b2326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A0CCFD-0DD6-4C29-BC8E-701FD90F6F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9EC64C-0875-4DFB-916A-598FA32E9F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61E6CE-1618-4F7F-B74C-58688FA8B3F8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W101_B</Template>
  <TotalTime>0</TotalTime>
  <Words>1190</Words>
  <Application>Microsoft Office PowerPoint</Application>
  <PresentationFormat>Bildschirmpräsentation (16:9)</PresentationFormat>
  <Paragraphs>186</Paragraphs>
  <Slides>28</Slides>
  <Notes>28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28</vt:i4>
      </vt:variant>
    </vt:vector>
  </HeadingPairs>
  <TitlesOfParts>
    <vt:vector size="41" baseType="lpstr">
      <vt:lpstr>Microsoft JhengHei</vt:lpstr>
      <vt:lpstr>ＭＳ Ｐゴシック</vt:lpstr>
      <vt:lpstr>Arial</vt:lpstr>
      <vt:lpstr>Franklin Gothic Medium</vt:lpstr>
      <vt:lpstr>Helvetica</vt:lpstr>
      <vt:lpstr>Helvetica LT Std</vt:lpstr>
      <vt:lpstr>Segoe UI Light</vt:lpstr>
      <vt:lpstr>Segoe UI Semilight</vt:lpstr>
      <vt:lpstr>Symbol</vt:lpstr>
      <vt:lpstr>Times New Roman</vt:lpstr>
      <vt:lpstr>Q-Lab PowerPoint Template 2013 (1)</vt:lpstr>
      <vt:lpstr>Microsoft Excel Chart</vt:lpstr>
      <vt:lpstr>Worksheet</vt:lpstr>
      <vt:lpstr>Options and Challenges for    Weathering and Corrosion Test Chambers  for the Coating Industry  from the view of a manufacturer    </vt:lpstr>
      <vt:lpstr>Where does ASTM D7869 come from?</vt:lpstr>
      <vt:lpstr>SAE J2527 Weathering Cycle</vt:lpstr>
      <vt:lpstr>SAE J2527: benefits and fails</vt:lpstr>
      <vt:lpstr>Water Absorption for Florida panel exposure</vt:lpstr>
      <vt:lpstr>SAE J2527: What was missing</vt:lpstr>
      <vt:lpstr>ASTM D7869 Weathering Cycle</vt:lpstr>
      <vt:lpstr>ASTM D7869 Weathering Cycle</vt:lpstr>
      <vt:lpstr>ISO 12944 weathering test (former ISO 20340)</vt:lpstr>
      <vt:lpstr>ISO 12944: Benefits and Objectives</vt:lpstr>
      <vt:lpstr>ISO 12944, Day 1-3</vt:lpstr>
      <vt:lpstr>ISO 12944, Day 4-7</vt:lpstr>
      <vt:lpstr>VDA “new” automotive test cycle</vt:lpstr>
      <vt:lpstr>VDA corrosion test cycle – why so complex?</vt:lpstr>
      <vt:lpstr>Over-engineering</vt:lpstr>
      <vt:lpstr>Over-engineering</vt:lpstr>
      <vt:lpstr>Options for Ramp/Transition Times</vt:lpstr>
      <vt:lpstr>Linear Ramp Time</vt:lpstr>
      <vt:lpstr>“Less Than” Ramp Time</vt:lpstr>
      <vt:lpstr>Corrosion during ramping Low RH, &lt;50%</vt:lpstr>
      <vt:lpstr>Corrosion during ramping 50% &lt; RH &lt; 76%</vt:lpstr>
      <vt:lpstr>Corrosion during ramping High RH &gt; 76%</vt:lpstr>
      <vt:lpstr>Corrosion during ramping High RH &gt; 76%</vt:lpstr>
      <vt:lpstr>Uncontrolled BP Temperature during spray (Xenon)</vt:lpstr>
      <vt:lpstr>Uncontrolled BP Temperature during spray (Xenon)</vt:lpstr>
      <vt:lpstr>Uncontrolled transition - workaround</vt:lpstr>
      <vt:lpstr>Why ASTM D7869 was a quantum step </vt:lpstr>
      <vt:lpstr>Conclusion:</vt:lpstr>
    </vt:vector>
  </TitlesOfParts>
  <Company>Q-Panel Lab Products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afrancis@Q-Lab.com</dc:creator>
  <cp:lastModifiedBy>Andreas Giehl</cp:lastModifiedBy>
  <cp:revision>441</cp:revision>
  <dcterms:created xsi:type="dcterms:W3CDTF">2005-06-08T17:57:24Z</dcterms:created>
  <dcterms:modified xsi:type="dcterms:W3CDTF">2023-11-03T13:59:48Z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0x010100EED07CCE88092648A77C832A3C845E69</vt:lpwstr>
  </property>
</Properties>
</file>